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95" r:id="rId4"/>
    <p:sldMasterId id="2147483660" r:id="rId5"/>
    <p:sldMasterId id="2147483648" r:id="rId6"/>
  </p:sldMasterIdLst>
  <p:notesMasterIdLst>
    <p:notesMasterId r:id="rId34"/>
  </p:notesMasterIdLst>
  <p:sldIdLst>
    <p:sldId id="308" r:id="rId7"/>
    <p:sldId id="279" r:id="rId8"/>
    <p:sldId id="269" r:id="rId9"/>
    <p:sldId id="316" r:id="rId10"/>
    <p:sldId id="311" r:id="rId11"/>
    <p:sldId id="312" r:id="rId12"/>
    <p:sldId id="313" r:id="rId13"/>
    <p:sldId id="315" r:id="rId14"/>
    <p:sldId id="291" r:id="rId15"/>
    <p:sldId id="277" r:id="rId16"/>
    <p:sldId id="286" r:id="rId17"/>
    <p:sldId id="265" r:id="rId18"/>
    <p:sldId id="298" r:id="rId19"/>
    <p:sldId id="299" r:id="rId20"/>
    <p:sldId id="300" r:id="rId21"/>
    <p:sldId id="301" r:id="rId22"/>
    <p:sldId id="302" r:id="rId23"/>
    <p:sldId id="303" r:id="rId24"/>
    <p:sldId id="266" r:id="rId25"/>
    <p:sldId id="294" r:id="rId26"/>
    <p:sldId id="272" r:id="rId27"/>
    <p:sldId id="309" r:id="rId28"/>
    <p:sldId id="310" r:id="rId29"/>
    <p:sldId id="317" r:id="rId30"/>
    <p:sldId id="271" r:id="rId31"/>
    <p:sldId id="307" r:id="rId32"/>
    <p:sldId id="285" r:id="rId33"/>
  </p:sldIdLst>
  <p:sldSz cx="12192000" cy="6858000"/>
  <p:notesSz cx="6858000" cy="99456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777" autoAdjust="0"/>
    <p:restoredTop sz="79346" autoAdjust="0"/>
  </p:normalViewPr>
  <p:slideViewPr>
    <p:cSldViewPr snapToGrid="0">
      <p:cViewPr>
        <p:scale>
          <a:sx n="65" d="100"/>
          <a:sy n="65" d="100"/>
        </p:scale>
        <p:origin x="1646"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9E634E6A-8E57-4BA6-BE36-B53F25C68B5E}" type="datetimeFigureOut">
              <a:rPr lang="en-GB" smtClean="0"/>
              <a:t>06/05/2025</a:t>
            </a:fld>
            <a:endParaRPr lang="en-GB"/>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C68DF992-CE14-4D7F-ADD4-6C98D54329A7}" type="slidenum">
              <a:rPr lang="en-GB" smtClean="0"/>
              <a:t>‹#›</a:t>
            </a:fld>
            <a:endParaRPr lang="en-GB"/>
          </a:p>
        </p:txBody>
      </p:sp>
    </p:spTree>
    <p:extLst>
      <p:ext uri="{BB962C8B-B14F-4D97-AF65-F5344CB8AC3E}">
        <p14:creationId xmlns:p14="http://schemas.microsoft.com/office/powerpoint/2010/main" val="476254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68DF992-CE14-4D7F-ADD4-6C98D54329A7}" type="slidenum">
              <a:rPr lang="en-GB" smtClean="0"/>
              <a:t>1</a:t>
            </a:fld>
            <a:endParaRPr lang="en-GB"/>
          </a:p>
        </p:txBody>
      </p:sp>
    </p:spTree>
    <p:extLst>
      <p:ext uri="{BB962C8B-B14F-4D97-AF65-F5344CB8AC3E}">
        <p14:creationId xmlns:p14="http://schemas.microsoft.com/office/powerpoint/2010/main" val="28690136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68DF992-CE14-4D7F-ADD4-6C98D54329A7}" type="slidenum">
              <a:rPr lang="en-GB" smtClean="0"/>
              <a:t>22</a:t>
            </a:fld>
            <a:endParaRPr lang="en-GB"/>
          </a:p>
        </p:txBody>
      </p:sp>
    </p:spTree>
    <p:extLst>
      <p:ext uri="{BB962C8B-B14F-4D97-AF65-F5344CB8AC3E}">
        <p14:creationId xmlns:p14="http://schemas.microsoft.com/office/powerpoint/2010/main" val="2807293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68DF992-CE14-4D7F-ADD4-6C98D54329A7}" type="slidenum">
              <a:rPr lang="en-GB" smtClean="0"/>
              <a:t>2</a:t>
            </a:fld>
            <a:endParaRPr lang="en-GB"/>
          </a:p>
        </p:txBody>
      </p:sp>
    </p:spTree>
    <p:extLst>
      <p:ext uri="{BB962C8B-B14F-4D97-AF65-F5344CB8AC3E}">
        <p14:creationId xmlns:p14="http://schemas.microsoft.com/office/powerpoint/2010/main" val="23718868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Questions about the strategy and general processes are very welcome (although this is not the space for individual issues) </a:t>
            </a:r>
            <a:br>
              <a:rPr lang="en-GB" dirty="0"/>
            </a:br>
            <a:br>
              <a:rPr lang="en-GB" dirty="0"/>
            </a:br>
            <a:endParaRPr lang="en-GB" dirty="0"/>
          </a:p>
        </p:txBody>
      </p:sp>
      <p:sp>
        <p:nvSpPr>
          <p:cNvPr id="4" name="Slide Number Placeholder 3"/>
          <p:cNvSpPr>
            <a:spLocks noGrp="1"/>
          </p:cNvSpPr>
          <p:nvPr>
            <p:ph type="sldNum" sz="quarter" idx="5"/>
          </p:nvPr>
        </p:nvSpPr>
        <p:spPr/>
        <p:txBody>
          <a:bodyPr/>
          <a:lstStyle/>
          <a:p>
            <a:fld id="{C68DF992-CE14-4D7F-ADD4-6C98D54329A7}" type="slidenum">
              <a:rPr lang="en-GB" smtClean="0"/>
              <a:t>3</a:t>
            </a:fld>
            <a:endParaRPr lang="en-GB"/>
          </a:p>
        </p:txBody>
      </p:sp>
    </p:spTree>
    <p:extLst>
      <p:ext uri="{BB962C8B-B14F-4D97-AF65-F5344CB8AC3E}">
        <p14:creationId xmlns:p14="http://schemas.microsoft.com/office/powerpoint/2010/main" val="723968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https://www.youtube.com/watch?v=O9Pf-JsFuJk</a:t>
            </a:r>
          </a:p>
          <a:p>
            <a:endParaRPr lang="en-GB" dirty="0"/>
          </a:p>
          <a:p>
            <a:r>
              <a:rPr lang="en-GB" dirty="0"/>
              <a:t>https://contact.org.uk/help-for-families/parent-carer-participation/what-is-parent-carer-participation/</a:t>
            </a:r>
          </a:p>
        </p:txBody>
      </p:sp>
      <p:sp>
        <p:nvSpPr>
          <p:cNvPr id="4" name="Slide Number Placeholder 3"/>
          <p:cNvSpPr>
            <a:spLocks noGrp="1"/>
          </p:cNvSpPr>
          <p:nvPr>
            <p:ph type="sldNum" sz="quarter" idx="5"/>
          </p:nvPr>
        </p:nvSpPr>
        <p:spPr/>
        <p:txBody>
          <a:bodyPr/>
          <a:lstStyle/>
          <a:p>
            <a:fld id="{39EB04F1-32BA-4C48-A1C7-C25AB2DCFC64}" type="slidenum">
              <a:rPr lang="en-GB" smtClean="0"/>
              <a:t>5</a:t>
            </a:fld>
            <a:endParaRPr lang="en-GB"/>
          </a:p>
        </p:txBody>
      </p:sp>
    </p:spTree>
    <p:extLst>
      <p:ext uri="{BB962C8B-B14F-4D97-AF65-F5344CB8AC3E}">
        <p14:creationId xmlns:p14="http://schemas.microsoft.com/office/powerpoint/2010/main" val="878696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Tax-payer funded by central grant – managed and monitored by Contact on behalf of the DoE..</a:t>
            </a:r>
          </a:p>
        </p:txBody>
      </p:sp>
      <p:sp>
        <p:nvSpPr>
          <p:cNvPr id="4" name="Slide Number Placeholder 3"/>
          <p:cNvSpPr>
            <a:spLocks noGrp="1"/>
          </p:cNvSpPr>
          <p:nvPr>
            <p:ph type="sldNum" sz="quarter" idx="5"/>
          </p:nvPr>
        </p:nvSpPr>
        <p:spPr/>
        <p:txBody>
          <a:bodyPr/>
          <a:lstStyle/>
          <a:p>
            <a:fld id="{B6640C79-1EC9-4EC8-8E73-A5ACA1140AAC}" type="slidenum">
              <a:rPr lang="en-GB"/>
              <a:t>6</a:t>
            </a:fld>
            <a:endParaRPr lang="en-GB"/>
          </a:p>
        </p:txBody>
      </p:sp>
    </p:spTree>
    <p:extLst>
      <p:ext uri="{BB962C8B-B14F-4D97-AF65-F5344CB8AC3E}">
        <p14:creationId xmlns:p14="http://schemas.microsoft.com/office/powerpoint/2010/main" val="623538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68DF992-CE14-4D7F-ADD4-6C98D54329A7}" type="slidenum">
              <a:rPr lang="en-GB" smtClean="0"/>
              <a:t>11</a:t>
            </a:fld>
            <a:endParaRPr lang="en-GB"/>
          </a:p>
        </p:txBody>
      </p:sp>
    </p:spTree>
    <p:extLst>
      <p:ext uri="{BB962C8B-B14F-4D97-AF65-F5344CB8AC3E}">
        <p14:creationId xmlns:p14="http://schemas.microsoft.com/office/powerpoint/2010/main" val="2239029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68DF992-CE14-4D7F-ADD4-6C98D54329A7}" type="slidenum">
              <a:rPr lang="en-GB" smtClean="0"/>
              <a:t>12</a:t>
            </a:fld>
            <a:endParaRPr lang="en-GB"/>
          </a:p>
        </p:txBody>
      </p:sp>
    </p:spTree>
    <p:extLst>
      <p:ext uri="{BB962C8B-B14F-4D97-AF65-F5344CB8AC3E}">
        <p14:creationId xmlns:p14="http://schemas.microsoft.com/office/powerpoint/2010/main" val="4082772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68DF992-CE14-4D7F-ADD4-6C98D54329A7}" type="slidenum">
              <a:rPr lang="en-GB" smtClean="0"/>
              <a:t>18</a:t>
            </a:fld>
            <a:endParaRPr lang="en-GB"/>
          </a:p>
        </p:txBody>
      </p:sp>
    </p:spTree>
    <p:extLst>
      <p:ext uri="{BB962C8B-B14F-4D97-AF65-F5344CB8AC3E}">
        <p14:creationId xmlns:p14="http://schemas.microsoft.com/office/powerpoint/2010/main" val="12323744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While we don’t pick up individual’s complaints, this does give us an overview so we’re able to identify common themes where systems and processes could be changed to make things work better</a:t>
            </a:r>
          </a:p>
          <a:p>
            <a:r>
              <a:rPr lang="en-GB" dirty="0"/>
              <a:t>Members also contact us with suggestions and requests </a:t>
            </a:r>
            <a:br>
              <a:rPr lang="en-GB" dirty="0"/>
            </a:br>
            <a:r>
              <a:rPr lang="en-GB" dirty="0"/>
              <a:t>We join in discussions – we are all parent carers too.</a:t>
            </a:r>
            <a:br>
              <a:rPr lang="en-GB" dirty="0"/>
            </a:br>
            <a:endParaRPr lang="en-GB" dirty="0"/>
          </a:p>
        </p:txBody>
      </p:sp>
      <p:sp>
        <p:nvSpPr>
          <p:cNvPr id="4" name="Slide Number Placeholder 3"/>
          <p:cNvSpPr>
            <a:spLocks noGrp="1"/>
          </p:cNvSpPr>
          <p:nvPr>
            <p:ph type="sldNum" sz="quarter" idx="5"/>
          </p:nvPr>
        </p:nvSpPr>
        <p:spPr/>
        <p:txBody>
          <a:bodyPr/>
          <a:lstStyle/>
          <a:p>
            <a:fld id="{C68DF992-CE14-4D7F-ADD4-6C98D54329A7}" type="slidenum">
              <a:rPr lang="en-GB" smtClean="0"/>
              <a:t>20</a:t>
            </a:fld>
            <a:endParaRPr lang="en-GB"/>
          </a:p>
        </p:txBody>
      </p:sp>
    </p:spTree>
    <p:extLst>
      <p:ext uri="{BB962C8B-B14F-4D97-AF65-F5344CB8AC3E}">
        <p14:creationId xmlns:p14="http://schemas.microsoft.com/office/powerpoint/2010/main" val="3876457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E31B6F7-CB30-429D-AB33-AA4556B7F2C9}" type="datetimeFigureOut">
              <a:rPr lang="en-GB" smtClean="0"/>
              <a:t>06/05/2025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A0BFCE-FB0E-42A0-B804-6AA896745508}" type="slidenum">
              <a:rPr lang="en-GB" smtClean="0"/>
              <a:t>‹#›</a:t>
            </a:fld>
            <a:endParaRPr lang="en-GB"/>
          </a:p>
        </p:txBody>
      </p:sp>
    </p:spTree>
    <p:extLst>
      <p:ext uri="{BB962C8B-B14F-4D97-AF65-F5344CB8AC3E}">
        <p14:creationId xmlns:p14="http://schemas.microsoft.com/office/powerpoint/2010/main" val="338607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31B6F7-CB30-429D-AB33-AA4556B7F2C9}" type="datetimeFigureOut">
              <a:rPr lang="en-GB" smtClean="0"/>
              <a:t>06/05/2025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A0BFCE-FB0E-42A0-B804-6AA896745508}" type="slidenum">
              <a:rPr lang="en-GB" smtClean="0"/>
              <a:t>‹#›</a:t>
            </a:fld>
            <a:endParaRPr lang="en-GB"/>
          </a:p>
        </p:txBody>
      </p:sp>
    </p:spTree>
    <p:extLst>
      <p:ext uri="{BB962C8B-B14F-4D97-AF65-F5344CB8AC3E}">
        <p14:creationId xmlns:p14="http://schemas.microsoft.com/office/powerpoint/2010/main" val="31718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31B6F7-CB30-429D-AB33-AA4556B7F2C9}" type="datetimeFigureOut">
              <a:rPr lang="en-GB" smtClean="0"/>
              <a:t>06/05/2025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A0BFCE-FB0E-42A0-B804-6AA896745508}"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0608667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31B6F7-CB30-429D-AB33-AA4556B7F2C9}" type="datetimeFigureOut">
              <a:rPr lang="en-GB" smtClean="0"/>
              <a:t>06/05/2025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A0BFCE-FB0E-42A0-B804-6AA896745508}" type="slidenum">
              <a:rPr lang="en-GB" smtClean="0"/>
              <a:t>‹#›</a:t>
            </a:fld>
            <a:endParaRPr lang="en-GB"/>
          </a:p>
        </p:txBody>
      </p:sp>
    </p:spTree>
    <p:extLst>
      <p:ext uri="{BB962C8B-B14F-4D97-AF65-F5344CB8AC3E}">
        <p14:creationId xmlns:p14="http://schemas.microsoft.com/office/powerpoint/2010/main" val="261560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31B6F7-CB30-429D-AB33-AA4556B7F2C9}" type="datetimeFigureOut">
              <a:rPr lang="en-GB" smtClean="0"/>
              <a:t>06/05/2025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A0BFCE-FB0E-42A0-B804-6AA896745508}"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837772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31B6F7-CB30-429D-AB33-AA4556B7F2C9}" type="datetimeFigureOut">
              <a:rPr lang="en-GB" smtClean="0"/>
              <a:t>06/05/2025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A0BFCE-FB0E-42A0-B804-6AA896745508}" type="slidenum">
              <a:rPr lang="en-GB" smtClean="0"/>
              <a:t>‹#›</a:t>
            </a:fld>
            <a:endParaRPr lang="en-GB"/>
          </a:p>
        </p:txBody>
      </p:sp>
    </p:spTree>
    <p:extLst>
      <p:ext uri="{BB962C8B-B14F-4D97-AF65-F5344CB8AC3E}">
        <p14:creationId xmlns:p14="http://schemas.microsoft.com/office/powerpoint/2010/main" val="1102775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31B6F7-CB30-429D-AB33-AA4556B7F2C9}" type="datetimeFigureOut">
              <a:rPr lang="en-GB" smtClean="0"/>
              <a:t>06/05/2025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A0BFCE-FB0E-42A0-B804-6AA896745508}" type="slidenum">
              <a:rPr lang="en-GB" smtClean="0"/>
              <a:t>‹#›</a:t>
            </a:fld>
            <a:endParaRPr lang="en-GB"/>
          </a:p>
        </p:txBody>
      </p:sp>
    </p:spTree>
    <p:extLst>
      <p:ext uri="{BB962C8B-B14F-4D97-AF65-F5344CB8AC3E}">
        <p14:creationId xmlns:p14="http://schemas.microsoft.com/office/powerpoint/2010/main" val="42574742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31B6F7-CB30-429D-AB33-AA4556B7F2C9}" type="datetimeFigureOut">
              <a:rPr lang="en-GB" smtClean="0"/>
              <a:t>06/05/2025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A0BFCE-FB0E-42A0-B804-6AA896745508}" type="slidenum">
              <a:rPr lang="en-GB" smtClean="0"/>
              <a:t>‹#›</a:t>
            </a:fld>
            <a:endParaRPr lang="en-GB"/>
          </a:p>
        </p:txBody>
      </p:sp>
    </p:spTree>
    <p:extLst>
      <p:ext uri="{BB962C8B-B14F-4D97-AF65-F5344CB8AC3E}">
        <p14:creationId xmlns:p14="http://schemas.microsoft.com/office/powerpoint/2010/main" val="19051378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E14D59-C943-4AD3-B483-645A781EACFD}" type="datetimeFigureOut">
              <a:rPr lang="en-GB" smtClean="0"/>
              <a:t>09/05/2025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EBEA87D-1EA1-4E01-8514-643050DE4F0F}" type="slidenum">
              <a:rPr lang="en-GB" smtClean="0"/>
              <a:t>‹#›</a:t>
            </a:fld>
            <a:endParaRPr lang="en-GB"/>
          </a:p>
        </p:txBody>
      </p:sp>
    </p:spTree>
    <p:extLst>
      <p:ext uri="{BB962C8B-B14F-4D97-AF65-F5344CB8AC3E}">
        <p14:creationId xmlns:p14="http://schemas.microsoft.com/office/powerpoint/2010/main" val="12029063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E14D59-C943-4AD3-B483-645A781EACFD}" type="datetimeFigureOut">
              <a:rPr lang="en-GB" smtClean="0"/>
              <a:t>09/05/2025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EBEA87D-1EA1-4E01-8514-643050DE4F0F}" type="slidenum">
              <a:rPr lang="en-GB" smtClean="0"/>
              <a:t>‹#›</a:t>
            </a:fld>
            <a:endParaRPr lang="en-GB"/>
          </a:p>
        </p:txBody>
      </p:sp>
    </p:spTree>
    <p:extLst>
      <p:ext uri="{BB962C8B-B14F-4D97-AF65-F5344CB8AC3E}">
        <p14:creationId xmlns:p14="http://schemas.microsoft.com/office/powerpoint/2010/main" val="31045443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4D1573-92CE-6146-B478-5B4D0532401B}"/>
              </a:ext>
            </a:extLst>
          </p:cNvPr>
          <p:cNvSpPr>
            <a:spLocks noGrp="1"/>
          </p:cNvSpPr>
          <p:nvPr>
            <p:ph type="dt" sz="half" idx="10"/>
          </p:nvPr>
        </p:nvSpPr>
        <p:spPr/>
        <p:txBody>
          <a:bodyPr/>
          <a:lstStyle/>
          <a:p>
            <a:fld id="{450B626C-77F4-4AEA-AF6B-E462CF4FCA11}" type="datetimeFigureOut">
              <a:rPr lang="en-GB" smtClean="0"/>
              <a:t>09/05/2025</a:t>
            </a:fld>
            <a:endParaRPr lang="en-GB"/>
          </a:p>
        </p:txBody>
      </p:sp>
      <p:sp>
        <p:nvSpPr>
          <p:cNvPr id="3" name="Footer Placeholder 2">
            <a:extLst>
              <a:ext uri="{FF2B5EF4-FFF2-40B4-BE49-F238E27FC236}">
                <a16:creationId xmlns:a16="http://schemas.microsoft.com/office/drawing/2014/main" id="{A16BEF1D-C35B-F2A7-2428-DA5415F8EB6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FFFA3F9-D2DB-80F6-D9A4-6AD069A82215}"/>
              </a:ext>
            </a:extLst>
          </p:cNvPr>
          <p:cNvSpPr>
            <a:spLocks noGrp="1"/>
          </p:cNvSpPr>
          <p:nvPr>
            <p:ph type="sldNum" sz="quarter" idx="12"/>
          </p:nvPr>
        </p:nvSpPr>
        <p:spPr/>
        <p:txBody>
          <a:bodyPr/>
          <a:lstStyle/>
          <a:p>
            <a:fld id="{0DA98506-0117-428C-825C-FFBBDEE8A887}" type="slidenum">
              <a:rPr lang="en-GB" smtClean="0"/>
              <a:t>‹#›</a:t>
            </a:fld>
            <a:endParaRPr lang="en-GB"/>
          </a:p>
        </p:txBody>
      </p:sp>
    </p:spTree>
    <p:extLst>
      <p:ext uri="{BB962C8B-B14F-4D97-AF65-F5344CB8AC3E}">
        <p14:creationId xmlns:p14="http://schemas.microsoft.com/office/powerpoint/2010/main" val="2349521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31B6F7-CB30-429D-AB33-AA4556B7F2C9}" type="datetimeFigureOut">
              <a:rPr lang="en-GB" smtClean="0"/>
              <a:t>06/05/2025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A0BFCE-FB0E-42A0-B804-6AA896745508}" type="slidenum">
              <a:rPr lang="en-GB" smtClean="0"/>
              <a:t>‹#›</a:t>
            </a:fld>
            <a:endParaRPr lang="en-GB"/>
          </a:p>
        </p:txBody>
      </p:sp>
    </p:spTree>
    <p:extLst>
      <p:ext uri="{BB962C8B-B14F-4D97-AF65-F5344CB8AC3E}">
        <p14:creationId xmlns:p14="http://schemas.microsoft.com/office/powerpoint/2010/main" val="23974970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9B61B-B1B3-F3A3-4941-8C7180B35317}"/>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29A5CC65-4C59-DAFE-9744-C8328C6DAEC6}"/>
              </a:ext>
            </a:extLst>
          </p:cNvPr>
          <p:cNvSpPr>
            <a:spLocks noGrp="1"/>
          </p:cNvSpPr>
          <p:nvPr>
            <p:ph type="dt" sz="half" idx="10"/>
          </p:nvPr>
        </p:nvSpPr>
        <p:spPr/>
        <p:txBody>
          <a:bodyPr/>
          <a:lstStyle/>
          <a:p>
            <a:fld id="{450B626C-77F4-4AEA-AF6B-E462CF4FCA11}" type="datetimeFigureOut">
              <a:rPr lang="en-GB" smtClean="0"/>
              <a:t>09/05/2025</a:t>
            </a:fld>
            <a:endParaRPr lang="en-GB"/>
          </a:p>
        </p:txBody>
      </p:sp>
      <p:sp>
        <p:nvSpPr>
          <p:cNvPr id="4" name="Footer Placeholder 3">
            <a:extLst>
              <a:ext uri="{FF2B5EF4-FFF2-40B4-BE49-F238E27FC236}">
                <a16:creationId xmlns:a16="http://schemas.microsoft.com/office/drawing/2014/main" id="{DEA069C7-F481-92EF-C59C-81EF7E225F4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61549BE-DC69-1778-F490-91CBB08E7BA9}"/>
              </a:ext>
            </a:extLst>
          </p:cNvPr>
          <p:cNvSpPr>
            <a:spLocks noGrp="1"/>
          </p:cNvSpPr>
          <p:nvPr>
            <p:ph type="sldNum" sz="quarter" idx="12"/>
          </p:nvPr>
        </p:nvSpPr>
        <p:spPr/>
        <p:txBody>
          <a:bodyPr/>
          <a:lstStyle/>
          <a:p>
            <a:fld id="{0DA98506-0117-428C-825C-FFBBDEE8A887}" type="slidenum">
              <a:rPr lang="en-GB" smtClean="0"/>
              <a:t>‹#›</a:t>
            </a:fld>
            <a:endParaRPr lang="en-GB"/>
          </a:p>
        </p:txBody>
      </p:sp>
    </p:spTree>
    <p:extLst>
      <p:ext uri="{BB962C8B-B14F-4D97-AF65-F5344CB8AC3E}">
        <p14:creationId xmlns:p14="http://schemas.microsoft.com/office/powerpoint/2010/main" val="3417183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31B6F7-CB30-429D-AB33-AA4556B7F2C9}" type="datetimeFigureOut">
              <a:rPr lang="en-GB" smtClean="0"/>
              <a:t>06/05/2025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A0BFCE-FB0E-42A0-B804-6AA896745508}" type="slidenum">
              <a:rPr lang="en-GB" smtClean="0"/>
              <a:t>‹#›</a:t>
            </a:fld>
            <a:endParaRPr lang="en-GB"/>
          </a:p>
        </p:txBody>
      </p:sp>
    </p:spTree>
    <p:extLst>
      <p:ext uri="{BB962C8B-B14F-4D97-AF65-F5344CB8AC3E}">
        <p14:creationId xmlns:p14="http://schemas.microsoft.com/office/powerpoint/2010/main" val="1921634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E31B6F7-CB30-429D-AB33-AA4556B7F2C9}" type="datetimeFigureOut">
              <a:rPr lang="en-GB" smtClean="0"/>
              <a:t>06/05/2025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5A0BFCE-FB0E-42A0-B804-6AA896745508}" type="slidenum">
              <a:rPr lang="en-GB" smtClean="0"/>
              <a:t>‹#›</a:t>
            </a:fld>
            <a:endParaRPr lang="en-GB"/>
          </a:p>
        </p:txBody>
      </p:sp>
    </p:spTree>
    <p:extLst>
      <p:ext uri="{BB962C8B-B14F-4D97-AF65-F5344CB8AC3E}">
        <p14:creationId xmlns:p14="http://schemas.microsoft.com/office/powerpoint/2010/main" val="615336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E31B6F7-CB30-429D-AB33-AA4556B7F2C9}" type="datetimeFigureOut">
              <a:rPr lang="en-GB" smtClean="0"/>
              <a:t>06/05/2025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5A0BFCE-FB0E-42A0-B804-6AA896745508}" type="slidenum">
              <a:rPr lang="en-GB" smtClean="0"/>
              <a:t>‹#›</a:t>
            </a:fld>
            <a:endParaRPr lang="en-GB"/>
          </a:p>
        </p:txBody>
      </p:sp>
    </p:spTree>
    <p:extLst>
      <p:ext uri="{BB962C8B-B14F-4D97-AF65-F5344CB8AC3E}">
        <p14:creationId xmlns:p14="http://schemas.microsoft.com/office/powerpoint/2010/main" val="370278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E31B6F7-CB30-429D-AB33-AA4556B7F2C9}" type="datetimeFigureOut">
              <a:rPr lang="en-GB" smtClean="0"/>
              <a:t>06/05/2025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5A0BFCE-FB0E-42A0-B804-6AA896745508}" type="slidenum">
              <a:rPr lang="en-GB" smtClean="0"/>
              <a:t>‹#›</a:t>
            </a:fld>
            <a:endParaRPr lang="en-GB"/>
          </a:p>
        </p:txBody>
      </p:sp>
    </p:spTree>
    <p:extLst>
      <p:ext uri="{BB962C8B-B14F-4D97-AF65-F5344CB8AC3E}">
        <p14:creationId xmlns:p14="http://schemas.microsoft.com/office/powerpoint/2010/main" val="813563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31B6F7-CB30-429D-AB33-AA4556B7F2C9}" type="datetimeFigureOut">
              <a:rPr lang="en-GB" smtClean="0"/>
              <a:t>06/05/2025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0BFCE-FB0E-42A0-B804-6AA896745508}" type="slidenum">
              <a:rPr lang="en-GB" smtClean="0"/>
              <a:t>‹#›</a:t>
            </a:fld>
            <a:endParaRPr lang="en-GB"/>
          </a:p>
        </p:txBody>
      </p:sp>
    </p:spTree>
    <p:extLst>
      <p:ext uri="{BB962C8B-B14F-4D97-AF65-F5344CB8AC3E}">
        <p14:creationId xmlns:p14="http://schemas.microsoft.com/office/powerpoint/2010/main" val="1643175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E31B6F7-CB30-429D-AB33-AA4556B7F2C9}" type="datetimeFigureOut">
              <a:rPr lang="en-GB" smtClean="0"/>
              <a:t>06/05/2025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5A0BFCE-FB0E-42A0-B804-6AA896745508}" type="slidenum">
              <a:rPr lang="en-GB" smtClean="0"/>
              <a:t>‹#›</a:t>
            </a:fld>
            <a:endParaRPr lang="en-GB"/>
          </a:p>
        </p:txBody>
      </p:sp>
    </p:spTree>
    <p:extLst>
      <p:ext uri="{BB962C8B-B14F-4D97-AF65-F5344CB8AC3E}">
        <p14:creationId xmlns:p14="http://schemas.microsoft.com/office/powerpoint/2010/main" val="1899051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31B6F7-CB30-429D-AB33-AA4556B7F2C9}" type="datetimeFigureOut">
              <a:rPr lang="en-GB" smtClean="0"/>
              <a:t>06/05/2025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5A0BFCE-FB0E-42A0-B804-6AA896745508}" type="slidenum">
              <a:rPr lang="en-GB" smtClean="0"/>
              <a:t>‹#›</a:t>
            </a:fld>
            <a:endParaRPr lang="en-GB"/>
          </a:p>
        </p:txBody>
      </p:sp>
    </p:spTree>
    <p:extLst>
      <p:ext uri="{BB962C8B-B14F-4D97-AF65-F5344CB8AC3E}">
        <p14:creationId xmlns:p14="http://schemas.microsoft.com/office/powerpoint/2010/main" val="2028563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E31B6F7-CB30-429D-AB33-AA4556B7F2C9}" type="datetimeFigureOut">
              <a:rPr lang="en-GB" smtClean="0"/>
              <a:t>06/05/2025</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5A0BFCE-FB0E-42A0-B804-6AA896745508}" type="slidenum">
              <a:rPr lang="en-GB" smtClean="0"/>
              <a:t>‹#›</a:t>
            </a:fld>
            <a:endParaRPr lang="en-GB"/>
          </a:p>
        </p:txBody>
      </p:sp>
    </p:spTree>
    <p:extLst>
      <p:ext uri="{BB962C8B-B14F-4D97-AF65-F5344CB8AC3E}">
        <p14:creationId xmlns:p14="http://schemas.microsoft.com/office/powerpoint/2010/main" val="3179649832"/>
      </p:ext>
    </p:extLst>
  </p:cSld>
  <p:clrMap bg1="lt1" tx1="dk1" bg2="lt2" tx2="dk2" accent1="accent1" accent2="accent2" accent3="accent3" accent4="accent4" accent5="accent5" accent6="accent6" hlink="hlink" folHlink="folHlink"/>
  <p:sldLayoutIdLst>
    <p:sldLayoutId id="2147484096" r:id="rId1"/>
    <p:sldLayoutId id="2147484097" r:id="rId2"/>
    <p:sldLayoutId id="2147484098" r:id="rId3"/>
    <p:sldLayoutId id="2147484099" r:id="rId4"/>
    <p:sldLayoutId id="2147484100" r:id="rId5"/>
    <p:sldLayoutId id="2147484101" r:id="rId6"/>
    <p:sldLayoutId id="2147484102" r:id="rId7"/>
    <p:sldLayoutId id="2147484103" r:id="rId8"/>
    <p:sldLayoutId id="2147484104" r:id="rId9"/>
    <p:sldLayoutId id="2147484105" r:id="rId10"/>
    <p:sldLayoutId id="2147484106" r:id="rId11"/>
    <p:sldLayoutId id="2147484107" r:id="rId12"/>
    <p:sldLayoutId id="2147484108" r:id="rId13"/>
    <p:sldLayoutId id="2147484109" r:id="rId14"/>
    <p:sldLayoutId id="2147484110" r:id="rId15"/>
    <p:sldLayoutId id="214748411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AE14D59-C943-4AD3-B483-645A781EACFD}" type="datetimeFigureOut">
              <a:rPr lang="en-GB" smtClean="0"/>
              <a:t>09/05/2025</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EBEA87D-1EA1-4E01-8514-643050DE4F0F}" type="slidenum">
              <a:rPr lang="en-GB" smtClean="0"/>
              <a:t>‹#›</a:t>
            </a:fld>
            <a:endParaRPr lang="en-GB"/>
          </a:p>
        </p:txBody>
      </p:sp>
    </p:spTree>
    <p:extLst>
      <p:ext uri="{BB962C8B-B14F-4D97-AF65-F5344CB8AC3E}">
        <p14:creationId xmlns:p14="http://schemas.microsoft.com/office/powerpoint/2010/main" val="1514372337"/>
      </p:ext>
    </p:extLst>
  </p:cSld>
  <p:clrMap bg1="lt1" tx1="dk1" bg2="lt2" tx2="dk2" accent1="accent1" accent2="accent2" accent3="accent3" accent4="accent4" accent5="accent5" accent6="accent6" hlink="hlink" folHlink="folHlink"/>
  <p:sldLayoutIdLst>
    <p:sldLayoutId id="2147483667" r:id="rId1"/>
    <p:sldLayoutId id="2147483662" r:id="rId2"/>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2E1E3B-B067-0CFC-0A3E-84D1BEC0F3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6539C39C-0870-5307-20F9-09845A0216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54E2325-3393-426A-858F-90B35E6C10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50B626C-77F4-4AEA-AF6B-E462CF4FCA11}" type="datetimeFigureOut">
              <a:rPr lang="en-GB" smtClean="0"/>
              <a:t>09/05/2025</a:t>
            </a:fld>
            <a:endParaRPr lang="en-GB"/>
          </a:p>
        </p:txBody>
      </p:sp>
      <p:sp>
        <p:nvSpPr>
          <p:cNvPr id="5" name="Footer Placeholder 4">
            <a:extLst>
              <a:ext uri="{FF2B5EF4-FFF2-40B4-BE49-F238E27FC236}">
                <a16:creationId xmlns:a16="http://schemas.microsoft.com/office/drawing/2014/main" id="{D7180DFB-7957-3250-C3B1-949FD5B5F7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1CB82D3-1FBB-9134-04BA-CCEE78BC11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DA98506-0117-428C-825C-FFBBDEE8A887}" type="slidenum">
              <a:rPr lang="en-GB" smtClean="0"/>
              <a:t>‹#›</a:t>
            </a:fld>
            <a:endParaRPr lang="en-GB"/>
          </a:p>
        </p:txBody>
      </p:sp>
    </p:spTree>
    <p:extLst>
      <p:ext uri="{BB962C8B-B14F-4D97-AF65-F5344CB8AC3E}">
        <p14:creationId xmlns:p14="http://schemas.microsoft.com/office/powerpoint/2010/main" val="2437987276"/>
      </p:ext>
    </p:extLst>
  </p:cSld>
  <p:clrMap bg1="lt1" tx1="dk1" bg2="lt2" tx2="dk2" accent1="accent1" accent2="accent2" accent3="accent3" accent4="accent4" accent5="accent5" accent6="accent6" hlink="hlink" folHlink="folHlink"/>
  <p:sldLayoutIdLst>
    <p:sldLayoutId id="2147483655" r:id="rId1"/>
    <p:sldLayoutId id="214748365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7.xml"/><Relationship Id="rId5" Type="http://schemas.openxmlformats.org/officeDocument/2006/relationships/image" Target="../media/image6.pn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575FB-E047-40E4-C8DA-A15D802AB35E}"/>
              </a:ext>
            </a:extLst>
          </p:cNvPr>
          <p:cNvSpPr>
            <a:spLocks noGrp="1"/>
          </p:cNvSpPr>
          <p:nvPr>
            <p:ph type="ctrTitle"/>
          </p:nvPr>
        </p:nvSpPr>
        <p:spPr/>
        <p:txBody>
          <a:bodyPr/>
          <a:lstStyle/>
          <a:p>
            <a:r>
              <a:rPr lang="en-GB"/>
              <a:t>Cheshire East Parent Carer Forum AGM 2025</a:t>
            </a:r>
            <a:endParaRPr lang="en-GB" dirty="0"/>
          </a:p>
        </p:txBody>
      </p:sp>
      <p:sp>
        <p:nvSpPr>
          <p:cNvPr id="3" name="Subtitle 2">
            <a:extLst>
              <a:ext uri="{FF2B5EF4-FFF2-40B4-BE49-F238E27FC236}">
                <a16:creationId xmlns:a16="http://schemas.microsoft.com/office/drawing/2014/main" id="{E46D09E0-1C25-CE45-02A0-0B2AECAED13E}"/>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B5EF206D-E29C-6C1C-E1A4-92D3611AC18C}"/>
              </a:ext>
            </a:extLst>
          </p:cNvPr>
          <p:cNvPicPr>
            <a:picLocks noChangeAspect="1"/>
          </p:cNvPicPr>
          <p:nvPr/>
        </p:nvPicPr>
        <p:blipFill>
          <a:blip r:embed="rId3"/>
          <a:stretch>
            <a:fillRect/>
          </a:stretch>
        </p:blipFill>
        <p:spPr>
          <a:xfrm>
            <a:off x="273816" y="185647"/>
            <a:ext cx="3348616" cy="1865407"/>
          </a:xfrm>
          <a:prstGeom prst="rect">
            <a:avLst/>
          </a:prstGeom>
        </p:spPr>
      </p:pic>
    </p:spTree>
    <p:extLst>
      <p:ext uri="{BB962C8B-B14F-4D97-AF65-F5344CB8AC3E}">
        <p14:creationId xmlns:p14="http://schemas.microsoft.com/office/powerpoint/2010/main" val="15525365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6765384-06B3-4042-ABAF-85CAA4A10BC5}"/>
              </a:ext>
            </a:extLst>
          </p:cNvPr>
          <p:cNvSpPr txBox="1"/>
          <p:nvPr/>
        </p:nvSpPr>
        <p:spPr>
          <a:xfrm>
            <a:off x="562024" y="-417739"/>
            <a:ext cx="7315883" cy="2133600"/>
          </a:xfrm>
          <a:prstGeom prst="rect">
            <a:avLst/>
          </a:prstGeom>
        </p:spPr>
        <p:txBody>
          <a:bodyPr vert="horz" lIns="91440" tIns="45720" rIns="91440" bIns="45720" rtlCol="0" anchor="b">
            <a:normAutofit/>
          </a:bodyPr>
          <a:lstStyle/>
          <a:p>
            <a:pPr marL="0" marR="0" lvl="0" indent="0" defTabSz="914400" fontAlgn="auto">
              <a:lnSpc>
                <a:spcPct val="90000"/>
              </a:lnSpc>
              <a:spcBef>
                <a:spcPct val="0"/>
              </a:spcBef>
              <a:spcAft>
                <a:spcPts val="600"/>
              </a:spcAft>
              <a:buClrTx/>
              <a:buSzTx/>
              <a:tabLst/>
              <a:defRPr/>
            </a:pPr>
            <a:r>
              <a:rPr kumimoji="0" lang="en-US" sz="3600" i="0" u="sng" strike="noStrike" cap="none" spc="0" normalizeH="0" baseline="0" noProof="0" dirty="0">
                <a:ln>
                  <a:noFill/>
                </a:ln>
                <a:solidFill>
                  <a:srgbClr val="92D050"/>
                </a:solidFill>
                <a:effectLst/>
                <a:uLnTx/>
                <a:uFillTx/>
                <a:latin typeface="Calibri" panose="020F0502020204030204" pitchFamily="34" charset="0"/>
                <a:ea typeface="+mj-ea"/>
                <a:cs typeface="Calibri" panose="020F0502020204030204" pitchFamily="34" charset="0"/>
              </a:rPr>
              <a:t>Update: What has Cheshire East Parent Carer Forum done </a:t>
            </a:r>
            <a:r>
              <a:rPr kumimoji="0" lang="en-US" sz="3600" i="0" u="sng" strike="noStrike" cap="none" spc="0" normalizeH="0" baseline="0" noProof="0" dirty="0" err="1">
                <a:ln>
                  <a:noFill/>
                </a:ln>
                <a:solidFill>
                  <a:srgbClr val="92D050"/>
                </a:solidFill>
                <a:effectLst/>
                <a:uLnTx/>
                <a:uFillTx/>
                <a:latin typeface="Calibri" panose="020F0502020204030204" pitchFamily="34" charset="0"/>
                <a:ea typeface="+mj-ea"/>
                <a:cs typeface="Calibri" panose="020F0502020204030204" pitchFamily="34" charset="0"/>
              </a:rPr>
              <a:t>i</a:t>
            </a:r>
            <a:r>
              <a:rPr lang="en-US" sz="3600" u="sng" dirty="0">
                <a:solidFill>
                  <a:srgbClr val="92D050"/>
                </a:solidFill>
                <a:latin typeface="Calibri" panose="020F0502020204030204" pitchFamily="34" charset="0"/>
                <a:ea typeface="+mj-ea"/>
                <a:cs typeface="Calibri" panose="020F0502020204030204" pitchFamily="34" charset="0"/>
              </a:rPr>
              <a:t>n 2024-25</a:t>
            </a:r>
            <a:endParaRPr kumimoji="0" lang="en-US" sz="3600" i="0" u="sng" strike="noStrike" cap="none" spc="0" normalizeH="0" baseline="0" noProof="0" dirty="0">
              <a:ln>
                <a:noFill/>
              </a:ln>
              <a:solidFill>
                <a:srgbClr val="92D050"/>
              </a:solidFill>
              <a:effectLst/>
              <a:uLnTx/>
              <a:uFillTx/>
              <a:latin typeface="Calibri" panose="020F0502020204030204" pitchFamily="34" charset="0"/>
              <a:ea typeface="+mj-ea"/>
              <a:cs typeface="Calibri" panose="020F0502020204030204" pitchFamily="34" charset="0"/>
            </a:endParaRPr>
          </a:p>
        </p:txBody>
      </p:sp>
      <p:pic>
        <p:nvPicPr>
          <p:cNvPr id="4" name="Picture 3">
            <a:extLst>
              <a:ext uri="{FF2B5EF4-FFF2-40B4-BE49-F238E27FC236}">
                <a16:creationId xmlns:a16="http://schemas.microsoft.com/office/drawing/2014/main" id="{00FB70D0-C0E0-4E40-8CC3-2D9752709A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47482" y="5136002"/>
            <a:ext cx="2692907" cy="1487831"/>
          </a:xfrm>
          <a:prstGeom prst="rect">
            <a:avLst/>
          </a:prstGeom>
          <a:ln>
            <a:noFill/>
          </a:ln>
          <a:effectLst>
            <a:outerShdw blurRad="76200" dist="63500" dir="5040000" algn="tl" rotWithShape="0">
              <a:srgbClr val="000000">
                <a:alpha val="41000"/>
              </a:srgbClr>
            </a:outerShdw>
          </a:effectLst>
        </p:spPr>
      </p:pic>
      <p:pic>
        <p:nvPicPr>
          <p:cNvPr id="5" name="Picture 4">
            <a:extLst>
              <a:ext uri="{FF2B5EF4-FFF2-40B4-BE49-F238E27FC236}">
                <a16:creationId xmlns:a16="http://schemas.microsoft.com/office/drawing/2014/main" id="{061DDB17-D0B4-4B35-99D1-71E8D17AD7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1033" y="2114068"/>
            <a:ext cx="7315882" cy="3904635"/>
          </a:xfrm>
          <a:prstGeom prst="rect">
            <a:avLst/>
          </a:prstGeom>
        </p:spPr>
      </p:pic>
    </p:spTree>
    <p:extLst>
      <p:ext uri="{BB962C8B-B14F-4D97-AF65-F5344CB8AC3E}">
        <p14:creationId xmlns:p14="http://schemas.microsoft.com/office/powerpoint/2010/main" val="2337918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27B09E-053E-42EB-BD01-15503ACCF1D4}"/>
              </a:ext>
            </a:extLst>
          </p:cNvPr>
          <p:cNvSpPr>
            <a:spLocks noGrp="1"/>
          </p:cNvSpPr>
          <p:nvPr>
            <p:ph type="title"/>
          </p:nvPr>
        </p:nvSpPr>
        <p:spPr>
          <a:xfrm>
            <a:off x="1389715" y="492642"/>
            <a:ext cx="8596668" cy="1320800"/>
          </a:xfrm>
        </p:spPr>
        <p:txBody>
          <a:bodyPr/>
          <a:lstStyle/>
          <a:p>
            <a:r>
              <a:rPr lang="en-GB" u="sng" dirty="0">
                <a:latin typeface="Calibri" panose="020F0502020204030204" pitchFamily="34" charset="0"/>
                <a:cs typeface="Calibri" panose="020F0502020204030204" pitchFamily="34" charset="0"/>
              </a:rPr>
              <a:t>CEPCF Participation</a:t>
            </a:r>
          </a:p>
        </p:txBody>
      </p:sp>
      <p:sp>
        <p:nvSpPr>
          <p:cNvPr id="3" name="TextBox 2">
            <a:extLst>
              <a:ext uri="{FF2B5EF4-FFF2-40B4-BE49-F238E27FC236}">
                <a16:creationId xmlns:a16="http://schemas.microsoft.com/office/drawing/2014/main" id="{088DE8BC-57B7-4CA7-9470-9CE2CAC4DCBA}"/>
              </a:ext>
            </a:extLst>
          </p:cNvPr>
          <p:cNvSpPr txBox="1"/>
          <p:nvPr/>
        </p:nvSpPr>
        <p:spPr>
          <a:xfrm>
            <a:off x="1137138" y="1364302"/>
            <a:ext cx="8708611" cy="5986254"/>
          </a:xfrm>
          <a:prstGeom prst="rect">
            <a:avLst/>
          </a:prstGeom>
          <a:noFill/>
        </p:spPr>
        <p:txBody>
          <a:bodyPr wrap="square">
            <a:spAutoFit/>
          </a:bodyPr>
          <a:lstStyle/>
          <a:p>
            <a:pPr marL="571500" indent="-457200">
              <a:spcBef>
                <a:spcPct val="20000"/>
              </a:spcBef>
              <a:spcAft>
                <a:spcPts val="600"/>
              </a:spcAft>
              <a:buClr>
                <a:schemeClr val="tx1"/>
              </a:buClr>
              <a:buSzPct val="80000"/>
              <a:buFont typeface="Wingdings" panose="05000000000000000000" pitchFamily="2" charset="2"/>
              <a:buChar char="Ø"/>
            </a:pPr>
            <a:r>
              <a:rPr lang="en-US" sz="2000" dirty="0">
                <a:latin typeface="Calibri" panose="020F0502020204030204" pitchFamily="34" charset="0"/>
                <a:cs typeface="Calibri" panose="020F0502020204030204" pitchFamily="34" charset="0"/>
              </a:rPr>
              <a:t>Who? Any parent-carer with a child or young person (age 0-25) with additional needs, living in Cheshire East can join the Parent Carer Forum</a:t>
            </a:r>
          </a:p>
          <a:p>
            <a:pPr marL="571500" indent="-457200">
              <a:spcBef>
                <a:spcPct val="20000"/>
              </a:spcBef>
              <a:spcAft>
                <a:spcPts val="600"/>
              </a:spcAft>
              <a:buClr>
                <a:schemeClr val="tx1"/>
              </a:buClr>
              <a:buSzPct val="80000"/>
              <a:buFont typeface="Wingdings" panose="05000000000000000000" pitchFamily="2" charset="2"/>
              <a:buChar char="Ø"/>
            </a:pPr>
            <a:r>
              <a:rPr lang="en-US" sz="2000" dirty="0">
                <a:latin typeface="Calibri" panose="020F0502020204030204" pitchFamily="34" charset="0"/>
                <a:cs typeface="Calibri" panose="020F0502020204030204" pitchFamily="34" charset="0"/>
              </a:rPr>
              <a:t>We have over 1859  members on the mailing list, this has more than doubled over the last 2 years.</a:t>
            </a:r>
          </a:p>
          <a:p>
            <a:pPr marL="571500" indent="-457200">
              <a:spcBef>
                <a:spcPct val="20000"/>
              </a:spcBef>
              <a:spcAft>
                <a:spcPts val="600"/>
              </a:spcAft>
              <a:buClr>
                <a:schemeClr val="tx1"/>
              </a:buClr>
              <a:buSzPct val="80000"/>
              <a:buFont typeface="Wingdings" panose="05000000000000000000" pitchFamily="2" charset="2"/>
              <a:buChar char="Ø"/>
            </a:pPr>
            <a:r>
              <a:rPr lang="en-US" sz="2000" dirty="0">
                <a:latin typeface="Calibri" panose="020F0502020204030204" pitchFamily="34" charset="0"/>
                <a:cs typeface="Calibri" panose="020F0502020204030204" pitchFamily="34" charset="0"/>
              </a:rPr>
              <a:t>Our closed Facebook Group has 4400 members: This has more than doubled since 2023.</a:t>
            </a:r>
          </a:p>
          <a:p>
            <a:pPr marL="571500" indent="-457200">
              <a:spcBef>
                <a:spcPct val="20000"/>
              </a:spcBef>
              <a:spcAft>
                <a:spcPts val="600"/>
              </a:spcAft>
              <a:buClr>
                <a:schemeClr val="tx1"/>
              </a:buClr>
              <a:buSzPct val="80000"/>
              <a:buFont typeface="Wingdings" panose="05000000000000000000" pitchFamily="2" charset="2"/>
              <a:buChar char="Ø"/>
            </a:pPr>
            <a:r>
              <a:rPr lang="en-US" sz="2000" dirty="0">
                <a:latin typeface="Calibri" panose="020F0502020204030204" pitchFamily="34" charset="0"/>
                <a:cs typeface="Calibri" panose="020F0502020204030204" pitchFamily="34" charset="0"/>
              </a:rPr>
              <a:t>It offers peer support, sharing information and advice, good news stories and rants. </a:t>
            </a:r>
          </a:p>
          <a:p>
            <a:pPr marL="571500" indent="-457200">
              <a:spcBef>
                <a:spcPct val="20000"/>
              </a:spcBef>
              <a:spcAft>
                <a:spcPts val="600"/>
              </a:spcAft>
              <a:buClr>
                <a:schemeClr val="tx1"/>
              </a:buClr>
              <a:buSzPct val="80000"/>
              <a:buFont typeface="Wingdings" panose="05000000000000000000" pitchFamily="2" charset="2"/>
              <a:buChar char="Ø"/>
            </a:pPr>
            <a:r>
              <a:rPr lang="en-US" sz="2000" dirty="0">
                <a:latin typeface="Calibri" panose="020F0502020204030204" pitchFamily="34" charset="0"/>
                <a:cs typeface="Calibri" panose="020F0502020204030204" pitchFamily="34" charset="0"/>
              </a:rPr>
              <a:t>Our public Facebook Page has over 2100 followers: sharing information and links publicly. This has nearly tripled since 2023.</a:t>
            </a:r>
          </a:p>
          <a:p>
            <a:pPr marL="571500" indent="-457200">
              <a:spcBef>
                <a:spcPct val="20000"/>
              </a:spcBef>
              <a:spcAft>
                <a:spcPts val="600"/>
              </a:spcAft>
              <a:buClr>
                <a:schemeClr val="tx1"/>
              </a:buClr>
              <a:buSzPct val="80000"/>
              <a:buFont typeface="Wingdings" panose="05000000000000000000" pitchFamily="2" charset="2"/>
              <a:buChar char="Ø"/>
            </a:pPr>
            <a:r>
              <a:rPr lang="en-US" sz="2000" dirty="0">
                <a:latin typeface="Calibri" panose="020F0502020204030204" pitchFamily="34" charset="0"/>
                <a:cs typeface="Calibri" panose="020F0502020204030204" pitchFamily="34" charset="0"/>
              </a:rPr>
              <a:t>All our </a:t>
            </a:r>
            <a:r>
              <a:rPr lang="en-US" sz="2000" b="1" dirty="0">
                <a:latin typeface="Calibri" panose="020F0502020204030204" pitchFamily="34" charset="0"/>
                <a:cs typeface="Calibri" panose="020F0502020204030204" pitchFamily="34" charset="0"/>
              </a:rPr>
              <a:t>volunteers</a:t>
            </a:r>
            <a:r>
              <a:rPr lang="en-US" sz="2000" dirty="0">
                <a:latin typeface="Calibri" panose="020F0502020204030204" pitchFamily="34" charset="0"/>
                <a:cs typeface="Calibri" panose="020F0502020204030204" pitchFamily="34" charset="0"/>
              </a:rPr>
              <a:t> are members of the Parent Carer Forum – </a:t>
            </a:r>
            <a:r>
              <a:rPr lang="en-US" sz="2000" b="1" dirty="0">
                <a:latin typeface="Calibri" panose="020F0502020204030204" pitchFamily="34" charset="0"/>
                <a:cs typeface="Calibri" panose="020F0502020204030204" pitchFamily="34" charset="0"/>
              </a:rPr>
              <a:t>we are all parent </a:t>
            </a:r>
            <a:r>
              <a:rPr lang="en-US" sz="2000" b="1" dirty="0" err="1">
                <a:latin typeface="Calibri" panose="020F0502020204030204" pitchFamily="34" charset="0"/>
                <a:cs typeface="Calibri" panose="020F0502020204030204" pitchFamily="34" charset="0"/>
              </a:rPr>
              <a:t>carers</a:t>
            </a:r>
            <a:r>
              <a:rPr lang="en-US" sz="2000" b="1" dirty="0">
                <a:latin typeface="Calibri" panose="020F0502020204030204" pitchFamily="34" charset="0"/>
                <a:cs typeface="Calibri" panose="020F0502020204030204" pitchFamily="34" charset="0"/>
              </a:rPr>
              <a:t> ourselves</a:t>
            </a:r>
          </a:p>
          <a:p>
            <a:pPr marL="571500" indent="-457200">
              <a:spcBef>
                <a:spcPct val="20000"/>
              </a:spcBef>
              <a:spcAft>
                <a:spcPts val="600"/>
              </a:spcAft>
              <a:buClr>
                <a:schemeClr val="tx1"/>
              </a:buClr>
              <a:buSzPct val="80000"/>
              <a:buFont typeface="Wingdings" panose="05000000000000000000" pitchFamily="2" charset="2"/>
              <a:buChar char="Ø"/>
            </a:pPr>
            <a:r>
              <a:rPr lang="en-GB" sz="2000" b="0" i="0" dirty="0">
                <a:latin typeface="Calibri" panose="020F0502020204030204" pitchFamily="34" charset="0"/>
                <a:cs typeface="Calibri" panose="020F0502020204030204" pitchFamily="34" charset="0"/>
              </a:rPr>
              <a:t>We have a steering group that works together to agree how we use our resources and volunteers to represent our members most effectively.</a:t>
            </a:r>
            <a:br>
              <a:rPr lang="en-GB" sz="2000" dirty="0">
                <a:latin typeface="Calibri" panose="020F0502020204030204" pitchFamily="34" charset="0"/>
                <a:cs typeface="Calibri" panose="020F0502020204030204" pitchFamily="34" charset="0"/>
              </a:rPr>
            </a:br>
            <a:endParaRPr lang="en-GB" sz="2000" dirty="0">
              <a:latin typeface="Calibri" panose="020F0502020204030204" pitchFamily="34" charset="0"/>
              <a:cs typeface="Calibri" panose="020F0502020204030204" pitchFamily="34" charset="0"/>
            </a:endParaRPr>
          </a:p>
          <a:p>
            <a:pPr marL="457200" indent="-342900" algn="ctr">
              <a:spcBef>
                <a:spcPct val="20000"/>
              </a:spcBef>
              <a:spcAft>
                <a:spcPts val="600"/>
              </a:spcAft>
              <a:buClr>
                <a:schemeClr val="tx1"/>
              </a:buClr>
              <a:buSzPct val="80000"/>
              <a:buFont typeface="Wingdings" panose="05000000000000000000" pitchFamily="2" charset="2"/>
              <a:buChar char="Ø"/>
            </a:pPr>
            <a:r>
              <a:rPr lang="en-GB" sz="2000" b="1" dirty="0">
                <a:latin typeface="Calibri" panose="020F0502020204030204" pitchFamily="34" charset="0"/>
                <a:cs typeface="Calibri" panose="020F0502020204030204" pitchFamily="34" charset="0"/>
              </a:rPr>
              <a:t>*We always welcome any new volunteers*</a:t>
            </a:r>
            <a:endParaRPr lang="en-US" sz="2000" b="1"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57D4C577-B743-4F90-8F73-4884AA73E3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47482" y="5136002"/>
            <a:ext cx="2692907" cy="1487831"/>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1908214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25BED-F39D-454E-8AAD-F3935EAD3D48}"/>
              </a:ext>
            </a:extLst>
          </p:cNvPr>
          <p:cNvSpPr>
            <a:spLocks noGrp="1"/>
          </p:cNvSpPr>
          <p:nvPr>
            <p:ph type="title"/>
          </p:nvPr>
        </p:nvSpPr>
        <p:spPr>
          <a:xfrm>
            <a:off x="1134534" y="609600"/>
            <a:ext cx="8596668" cy="1320800"/>
          </a:xfrm>
        </p:spPr>
        <p:txBody>
          <a:bodyPr vert="horz" lIns="91440" tIns="45720" rIns="91440" bIns="45720" rtlCol="0" anchor="ctr">
            <a:normAutofit/>
          </a:bodyPr>
          <a:lstStyle/>
          <a:p>
            <a:pPr marL="0" marR="0" lvl="0" indent="0" fontAlgn="auto">
              <a:spcAft>
                <a:spcPts val="600"/>
              </a:spcAft>
              <a:buClrTx/>
              <a:buSzTx/>
              <a:tabLst/>
              <a:defRPr/>
            </a:pPr>
            <a:r>
              <a:rPr kumimoji="0" lang="en-US" sz="3300" i="0" u="sng" strike="noStrike" cap="none" spc="0" normalizeH="0" baseline="0" noProof="0" dirty="0">
                <a:ln>
                  <a:noFill/>
                </a:ln>
                <a:effectLst/>
                <a:uLnTx/>
                <a:uFillTx/>
                <a:latin typeface="Calibri" panose="020F0502020204030204" pitchFamily="34" charset="0"/>
                <a:cs typeface="Calibri" panose="020F0502020204030204" pitchFamily="34" charset="0"/>
              </a:rPr>
              <a:t>Cheshire East Parent Carer Forum: </a:t>
            </a:r>
          </a:p>
          <a:p>
            <a:pPr marL="0" marR="0" lvl="0" indent="0" fontAlgn="auto">
              <a:spcAft>
                <a:spcPts val="600"/>
              </a:spcAft>
              <a:buClrTx/>
              <a:buSzTx/>
              <a:tabLst/>
              <a:defRPr/>
            </a:pPr>
            <a:r>
              <a:rPr lang="en-US" sz="3300" u="sng" dirty="0">
                <a:latin typeface="Calibri" panose="020F0502020204030204" pitchFamily="34" charset="0"/>
                <a:cs typeface="Calibri" panose="020F0502020204030204" pitchFamily="34" charset="0"/>
              </a:rPr>
              <a:t>In 2024-25</a:t>
            </a:r>
            <a:r>
              <a:rPr kumimoji="0" lang="en-US" sz="3300" i="0" u="sng" strike="noStrike" cap="none" spc="0" normalizeH="0" baseline="0" noProof="0" dirty="0">
                <a:ln>
                  <a:noFill/>
                </a:ln>
                <a:effectLst/>
                <a:uLnTx/>
                <a:uFillTx/>
                <a:latin typeface="Calibri" panose="020F0502020204030204" pitchFamily="34" charset="0"/>
                <a:cs typeface="Calibri" panose="020F0502020204030204" pitchFamily="34" charset="0"/>
              </a:rPr>
              <a:t> we have: </a:t>
            </a:r>
          </a:p>
        </p:txBody>
      </p:sp>
      <p:sp>
        <p:nvSpPr>
          <p:cNvPr id="7" name="TextBox 6">
            <a:extLst>
              <a:ext uri="{FF2B5EF4-FFF2-40B4-BE49-F238E27FC236}">
                <a16:creationId xmlns:a16="http://schemas.microsoft.com/office/drawing/2014/main" id="{7E33884B-51EA-4EC6-8F29-534E305FF671}"/>
              </a:ext>
            </a:extLst>
          </p:cNvPr>
          <p:cNvSpPr txBox="1"/>
          <p:nvPr/>
        </p:nvSpPr>
        <p:spPr>
          <a:xfrm>
            <a:off x="786546" y="2063973"/>
            <a:ext cx="10618907" cy="3599316"/>
          </a:xfrm>
          <a:prstGeom prst="rect">
            <a:avLst/>
          </a:prstGeom>
        </p:spPr>
        <p:txBody>
          <a:bodyPr vert="horz" lIns="91440" tIns="45720" rIns="91440" bIns="45720" rtlCol="0">
            <a:noAutofit/>
          </a:bodyPr>
          <a:lstStyle/>
          <a:p>
            <a:pPr marL="457200" indent="-342900" defTabSz="914400">
              <a:lnSpc>
                <a:spcPct val="90000"/>
              </a:lnSpc>
              <a:spcAft>
                <a:spcPts val="600"/>
              </a:spcAft>
              <a:buFont typeface="Wingdings" panose="05000000000000000000" pitchFamily="2" charset="2"/>
              <a:buChar char="Ø"/>
              <a:defRPr/>
            </a:pPr>
            <a:r>
              <a:rPr lang="en-GB" sz="2000" dirty="0">
                <a:latin typeface="Calibri" panose="020F0502020204030204" pitchFamily="34" charset="0"/>
                <a:cs typeface="Calibri" panose="020F0502020204030204" pitchFamily="34" charset="0"/>
              </a:rPr>
              <a:t>Organised community events with local businesses for families to attend</a:t>
            </a:r>
          </a:p>
          <a:p>
            <a:pPr marL="457200" indent="-342900" defTabSz="914400">
              <a:lnSpc>
                <a:spcPct val="90000"/>
              </a:lnSpc>
              <a:spcAft>
                <a:spcPts val="600"/>
              </a:spcAft>
              <a:buFont typeface="Wingdings" panose="05000000000000000000" pitchFamily="2" charset="2"/>
              <a:buChar char="Ø"/>
              <a:defRPr/>
            </a:pPr>
            <a:r>
              <a:rPr lang="en-GB" sz="2000" dirty="0">
                <a:latin typeface="Calibri" panose="020F0502020204030204" pitchFamily="34" charset="0"/>
                <a:cs typeface="Calibri" panose="020F0502020204030204" pitchFamily="34" charset="0"/>
              </a:rPr>
              <a:t>Put on  26 training sessions covering subjects including</a:t>
            </a:r>
          </a:p>
          <a:p>
            <a:pPr marL="457200" indent="-342900" defTabSz="914400">
              <a:lnSpc>
                <a:spcPct val="90000"/>
              </a:lnSpc>
              <a:spcAft>
                <a:spcPts val="600"/>
              </a:spcAft>
              <a:buFont typeface="Wingdings" panose="05000000000000000000" pitchFamily="2" charset="2"/>
              <a:buChar char="Ø"/>
              <a:defRPr/>
            </a:pPr>
            <a:r>
              <a:rPr lang="en-GB" sz="2000" dirty="0">
                <a:latin typeface="Calibri" panose="020F0502020204030204" pitchFamily="34" charset="0"/>
                <a:cs typeface="Calibri" panose="020F0502020204030204" pitchFamily="34" charset="0"/>
              </a:rPr>
              <a:t> Sleep, </a:t>
            </a:r>
          </a:p>
          <a:p>
            <a:pPr marL="457200" indent="-342900" defTabSz="914400">
              <a:lnSpc>
                <a:spcPct val="90000"/>
              </a:lnSpc>
              <a:spcAft>
                <a:spcPts val="600"/>
              </a:spcAft>
              <a:buFont typeface="Wingdings" panose="05000000000000000000" pitchFamily="2" charset="2"/>
              <a:buChar char="Ø"/>
              <a:defRPr/>
            </a:pPr>
            <a:r>
              <a:rPr lang="en-GB" sz="2000" dirty="0">
                <a:latin typeface="Calibri" panose="020F0502020204030204" pitchFamily="34" charset="0"/>
                <a:cs typeface="Calibri" panose="020F0502020204030204" pitchFamily="34" charset="0"/>
              </a:rPr>
              <a:t>Sensory needs, </a:t>
            </a:r>
          </a:p>
          <a:p>
            <a:pPr marL="457200" indent="-342900" defTabSz="914400">
              <a:lnSpc>
                <a:spcPct val="90000"/>
              </a:lnSpc>
              <a:spcAft>
                <a:spcPts val="600"/>
              </a:spcAft>
              <a:buFont typeface="Wingdings" panose="05000000000000000000" pitchFamily="2" charset="2"/>
              <a:buChar char="Ø"/>
              <a:defRPr/>
            </a:pPr>
            <a:r>
              <a:rPr lang="en-GB" sz="2000" dirty="0">
                <a:latin typeface="Calibri" panose="020F0502020204030204" pitchFamily="34" charset="0"/>
                <a:cs typeface="Calibri" panose="020F0502020204030204" pitchFamily="34" charset="0"/>
              </a:rPr>
              <a:t>Dyslexia support, </a:t>
            </a:r>
          </a:p>
          <a:p>
            <a:pPr marL="457200" indent="-342900" defTabSz="914400">
              <a:lnSpc>
                <a:spcPct val="90000"/>
              </a:lnSpc>
              <a:spcAft>
                <a:spcPts val="600"/>
              </a:spcAft>
              <a:buFont typeface="Wingdings" panose="05000000000000000000" pitchFamily="2" charset="2"/>
              <a:buChar char="Ø"/>
              <a:defRPr/>
            </a:pPr>
            <a:r>
              <a:rPr lang="en-GB" sz="2000" dirty="0">
                <a:latin typeface="Calibri" panose="020F0502020204030204" pitchFamily="34" charset="0"/>
                <a:cs typeface="Calibri" panose="020F0502020204030204" pitchFamily="34" charset="0"/>
              </a:rPr>
              <a:t>Wills/Trusts </a:t>
            </a:r>
          </a:p>
          <a:p>
            <a:pPr marL="457200" indent="-342900" defTabSz="914400">
              <a:lnSpc>
                <a:spcPct val="90000"/>
              </a:lnSpc>
              <a:spcAft>
                <a:spcPts val="600"/>
              </a:spcAft>
              <a:buFont typeface="Wingdings" panose="05000000000000000000" pitchFamily="2" charset="2"/>
              <a:buChar char="Ø"/>
              <a:defRPr/>
            </a:pPr>
            <a:r>
              <a:rPr lang="en-GB" sz="2000" dirty="0">
                <a:latin typeface="Calibri" panose="020F0502020204030204" pitchFamily="34" charset="0"/>
                <a:cs typeface="Calibri" panose="020F0502020204030204" pitchFamily="34" charset="0"/>
              </a:rPr>
              <a:t>Financial Planning </a:t>
            </a:r>
          </a:p>
          <a:p>
            <a:pPr marL="457200" indent="-342900" defTabSz="914400">
              <a:lnSpc>
                <a:spcPct val="90000"/>
              </a:lnSpc>
              <a:spcAft>
                <a:spcPts val="600"/>
              </a:spcAft>
              <a:buFont typeface="Wingdings" panose="05000000000000000000" pitchFamily="2" charset="2"/>
              <a:buChar char="Ø"/>
              <a:defRPr/>
            </a:pPr>
            <a:r>
              <a:rPr lang="en-GB" sz="2000" dirty="0">
                <a:latin typeface="Calibri" panose="020F0502020204030204" pitchFamily="34" charset="0"/>
                <a:cs typeface="Calibri" panose="020F0502020204030204" pitchFamily="34" charset="0"/>
              </a:rPr>
              <a:t>Relationships and  Sex Education for SEND Families. </a:t>
            </a:r>
          </a:p>
          <a:p>
            <a:pPr marL="457200" indent="-342900" defTabSz="914400">
              <a:lnSpc>
                <a:spcPct val="90000"/>
              </a:lnSpc>
              <a:spcAft>
                <a:spcPts val="600"/>
              </a:spcAft>
              <a:buFont typeface="Wingdings" panose="05000000000000000000" pitchFamily="2" charset="2"/>
              <a:buChar char="Ø"/>
              <a:defRPr/>
            </a:pPr>
            <a:endParaRPr lang="en-US" sz="2000" dirty="0">
              <a:latin typeface="Calibri" panose="020F0502020204030204" pitchFamily="34" charset="0"/>
              <a:cs typeface="Calibri" panose="020F0502020204030204" pitchFamily="34" charset="0"/>
            </a:endParaRPr>
          </a:p>
          <a:p>
            <a:pPr marL="457200" indent="-342900" defTabSz="914400">
              <a:lnSpc>
                <a:spcPct val="90000"/>
              </a:lnSpc>
              <a:spcAft>
                <a:spcPts val="600"/>
              </a:spcAft>
              <a:buFont typeface="Wingdings" panose="05000000000000000000" pitchFamily="2" charset="2"/>
              <a:buChar char="Ø"/>
              <a:defRPr/>
            </a:pPr>
            <a:endParaRPr lang="en-US" sz="2000" dirty="0">
              <a:latin typeface="Calibri" panose="020F0502020204030204" pitchFamily="34" charset="0"/>
              <a:cs typeface="Calibri" panose="020F0502020204030204" pitchFamily="34" charset="0"/>
            </a:endParaRPr>
          </a:p>
          <a:p>
            <a:pPr marL="457200" indent="-342900" defTabSz="914400">
              <a:lnSpc>
                <a:spcPct val="90000"/>
              </a:lnSpc>
              <a:spcAft>
                <a:spcPts val="600"/>
              </a:spcAft>
              <a:buFont typeface="Wingdings" panose="05000000000000000000" pitchFamily="2" charset="2"/>
              <a:buChar char="Ø"/>
              <a:defRPr/>
            </a:pPr>
            <a:endParaRPr lang="en-US" sz="2000" dirty="0">
              <a:latin typeface="Calibri" panose="020F0502020204030204" pitchFamily="34" charset="0"/>
              <a:cs typeface="Calibri" panose="020F0502020204030204" pitchFamily="34" charset="0"/>
            </a:endParaRPr>
          </a:p>
          <a:p>
            <a:pPr lvl="1" indent="-228600" defTabSz="914400">
              <a:lnSpc>
                <a:spcPct val="90000"/>
              </a:lnSpc>
              <a:spcAft>
                <a:spcPts val="600"/>
              </a:spcAft>
              <a:buFont typeface="Arial" panose="020B0604020202020204" pitchFamily="34" charset="0"/>
              <a:buChar char="•"/>
              <a:defRPr/>
            </a:pPr>
            <a:endParaRPr lang="en-US" sz="20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5E4479CF-6223-46C4-8EF6-5C995D311A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47482" y="5136002"/>
            <a:ext cx="2692907" cy="1487831"/>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3900330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1AD04-5A82-ABA3-3346-3DAB4D84CCA9}"/>
              </a:ext>
            </a:extLst>
          </p:cNvPr>
          <p:cNvSpPr>
            <a:spLocks noGrp="1"/>
          </p:cNvSpPr>
          <p:nvPr>
            <p:ph type="title"/>
          </p:nvPr>
        </p:nvSpPr>
        <p:spPr/>
        <p:txBody>
          <a:bodyPr>
            <a:normAutofit fontScale="90000"/>
          </a:bodyPr>
          <a:lstStyle/>
          <a:p>
            <a:r>
              <a:rPr lang="en-GB" dirty="0"/>
              <a:t>Cheshire East Parent Carer Forum: 2024-25</a:t>
            </a:r>
            <a:br>
              <a:rPr lang="en-GB" dirty="0"/>
            </a:br>
            <a:br>
              <a:rPr lang="en-GB" dirty="0"/>
            </a:br>
            <a:endParaRPr lang="en-GB" dirty="0"/>
          </a:p>
        </p:txBody>
      </p:sp>
      <p:sp>
        <p:nvSpPr>
          <p:cNvPr id="3" name="Content Placeholder 2">
            <a:extLst>
              <a:ext uri="{FF2B5EF4-FFF2-40B4-BE49-F238E27FC236}">
                <a16:creationId xmlns:a16="http://schemas.microsoft.com/office/drawing/2014/main" id="{8A56B44C-7463-B7D4-E46D-467F60CC8C2B}"/>
              </a:ext>
            </a:extLst>
          </p:cNvPr>
          <p:cNvSpPr>
            <a:spLocks noGrp="1"/>
          </p:cNvSpPr>
          <p:nvPr>
            <p:ph idx="1"/>
          </p:nvPr>
        </p:nvSpPr>
        <p:spPr/>
        <p:txBody>
          <a:bodyPr>
            <a:normAutofit fontScale="92500" lnSpcReduction="20000"/>
          </a:bodyPr>
          <a:lstStyle/>
          <a:p>
            <a:r>
              <a:rPr lang="en-GB" dirty="0"/>
              <a:t>We have shared information, news, events and updates with Cheshire East parent carers</a:t>
            </a:r>
          </a:p>
          <a:p>
            <a:endParaRPr lang="en-GB" dirty="0"/>
          </a:p>
          <a:p>
            <a:r>
              <a:rPr lang="en-GB" dirty="0"/>
              <a:t>Maintained our parent/carer-only Facebook group as a safe space for peer support and advice</a:t>
            </a:r>
          </a:p>
          <a:p>
            <a:endParaRPr lang="en-GB" dirty="0"/>
          </a:p>
          <a:p>
            <a:r>
              <a:rPr lang="en-GB" dirty="0"/>
              <a:t>We have continued to use our public Facebook page to share information more widely</a:t>
            </a:r>
          </a:p>
          <a:p>
            <a:endParaRPr lang="en-GB" dirty="0"/>
          </a:p>
          <a:p>
            <a:r>
              <a:rPr lang="en-GB" dirty="0"/>
              <a:t>Sign-posted parent carers to support and information</a:t>
            </a:r>
          </a:p>
          <a:p>
            <a:endParaRPr lang="en-GB" dirty="0"/>
          </a:p>
          <a:p>
            <a:r>
              <a:rPr lang="en-GB" dirty="0"/>
              <a:t>Sent members’ updates to share information, news, events and updates</a:t>
            </a:r>
          </a:p>
          <a:p>
            <a:endParaRPr lang="en-GB" dirty="0"/>
          </a:p>
        </p:txBody>
      </p:sp>
    </p:spTree>
    <p:extLst>
      <p:ext uri="{BB962C8B-B14F-4D97-AF65-F5344CB8AC3E}">
        <p14:creationId xmlns:p14="http://schemas.microsoft.com/office/powerpoint/2010/main" val="2005436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D03BE-3BF2-76F4-83BE-629F6EDDDFA2}"/>
              </a:ext>
            </a:extLst>
          </p:cNvPr>
          <p:cNvSpPr>
            <a:spLocks noGrp="1"/>
          </p:cNvSpPr>
          <p:nvPr>
            <p:ph type="title"/>
          </p:nvPr>
        </p:nvSpPr>
        <p:spPr/>
        <p:txBody>
          <a:bodyPr/>
          <a:lstStyle/>
          <a:p>
            <a:r>
              <a:rPr lang="en-GB" dirty="0"/>
              <a:t>Cheshire East Parent Carer Forum: 2024-25</a:t>
            </a:r>
          </a:p>
        </p:txBody>
      </p:sp>
      <p:sp>
        <p:nvSpPr>
          <p:cNvPr id="3" name="Content Placeholder 2">
            <a:extLst>
              <a:ext uri="{FF2B5EF4-FFF2-40B4-BE49-F238E27FC236}">
                <a16:creationId xmlns:a16="http://schemas.microsoft.com/office/drawing/2014/main" id="{F9DA8FC2-4589-C73B-6F88-D9760D3D10C0}"/>
              </a:ext>
            </a:extLst>
          </p:cNvPr>
          <p:cNvSpPr>
            <a:spLocks noGrp="1"/>
          </p:cNvSpPr>
          <p:nvPr>
            <p:ph idx="1"/>
          </p:nvPr>
        </p:nvSpPr>
        <p:spPr/>
        <p:txBody>
          <a:bodyPr>
            <a:normAutofit/>
          </a:bodyPr>
          <a:lstStyle/>
          <a:p>
            <a:r>
              <a:rPr lang="en-GB" dirty="0"/>
              <a:t>We have put on/attended:</a:t>
            </a:r>
          </a:p>
          <a:p>
            <a:r>
              <a:rPr lang="en-GB" dirty="0"/>
              <a:t> 21 in person events including:</a:t>
            </a:r>
          </a:p>
          <a:p>
            <a:r>
              <a:rPr lang="en-GB" dirty="0"/>
              <a:t>School coffee mornings,</a:t>
            </a:r>
          </a:p>
          <a:p>
            <a:r>
              <a:rPr lang="en-GB" dirty="0"/>
              <a:t> Parent engagement events </a:t>
            </a:r>
          </a:p>
          <a:p>
            <a:r>
              <a:rPr lang="en-GB" dirty="0"/>
              <a:t>Been part of drop-in support sessions for families on waiting lists for ADHD and Autism assessments.</a:t>
            </a:r>
          </a:p>
          <a:p>
            <a:r>
              <a:rPr lang="en-GB" dirty="0"/>
              <a:t>Preparing For Adulthood/ transition events at Family Hubs.</a:t>
            </a:r>
          </a:p>
          <a:p>
            <a:r>
              <a:rPr lang="en-GB" dirty="0"/>
              <a:t>In addition, we have hosted 5 face to face or virtual events with CEIAS about the SEND Toolkit for Inclusion, and the EHCP process </a:t>
            </a:r>
          </a:p>
          <a:p>
            <a:endParaRPr lang="en-GB" dirty="0"/>
          </a:p>
        </p:txBody>
      </p:sp>
    </p:spTree>
    <p:extLst>
      <p:ext uri="{BB962C8B-B14F-4D97-AF65-F5344CB8AC3E}">
        <p14:creationId xmlns:p14="http://schemas.microsoft.com/office/powerpoint/2010/main" val="30267141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45DF0-D460-706F-451E-7B180CE61D89}"/>
              </a:ext>
            </a:extLst>
          </p:cNvPr>
          <p:cNvSpPr>
            <a:spLocks noGrp="1"/>
          </p:cNvSpPr>
          <p:nvPr>
            <p:ph type="title"/>
          </p:nvPr>
        </p:nvSpPr>
        <p:spPr/>
        <p:txBody>
          <a:bodyPr/>
          <a:lstStyle/>
          <a:p>
            <a:r>
              <a:rPr lang="en-GB" dirty="0"/>
              <a:t>Cheshire East Parent Carer Forum: 2024-25. Parent carer participation.</a:t>
            </a:r>
          </a:p>
        </p:txBody>
      </p:sp>
      <p:sp>
        <p:nvSpPr>
          <p:cNvPr id="3" name="Content Placeholder 2">
            <a:extLst>
              <a:ext uri="{FF2B5EF4-FFF2-40B4-BE49-F238E27FC236}">
                <a16:creationId xmlns:a16="http://schemas.microsoft.com/office/drawing/2014/main" id="{BC367142-5A49-D25B-E874-234C9945DBB8}"/>
              </a:ext>
            </a:extLst>
          </p:cNvPr>
          <p:cNvSpPr>
            <a:spLocks noGrp="1"/>
          </p:cNvSpPr>
          <p:nvPr>
            <p:ph idx="1"/>
          </p:nvPr>
        </p:nvSpPr>
        <p:spPr/>
        <p:txBody>
          <a:bodyPr>
            <a:normAutofit fontScale="70000" lnSpcReduction="20000"/>
          </a:bodyPr>
          <a:lstStyle/>
          <a:p>
            <a:r>
              <a:rPr lang="en-GB" dirty="0"/>
              <a:t>We have attended over 170 coproduction meetings with the local authority, health and social care in the last financial year. </a:t>
            </a:r>
          </a:p>
          <a:p>
            <a:r>
              <a:rPr lang="en-GB" dirty="0"/>
              <a:t>This includes meetings about:</a:t>
            </a:r>
          </a:p>
          <a:p>
            <a:r>
              <a:rPr lang="en-GB" dirty="0"/>
              <a:t>Transition, </a:t>
            </a:r>
          </a:p>
          <a:p>
            <a:r>
              <a:rPr lang="en-GB" dirty="0"/>
              <a:t>Training, </a:t>
            </a:r>
          </a:p>
          <a:p>
            <a:r>
              <a:rPr lang="en-GB" dirty="0"/>
              <a:t>Family Hubs, </a:t>
            </a:r>
          </a:p>
          <a:p>
            <a:r>
              <a:rPr lang="en-GB" dirty="0"/>
              <a:t>PCF Cluster meetings with the ICB, </a:t>
            </a:r>
          </a:p>
          <a:p>
            <a:r>
              <a:rPr lang="en-GB" dirty="0"/>
              <a:t>Short Breaks, </a:t>
            </a:r>
          </a:p>
          <a:p>
            <a:r>
              <a:rPr lang="en-GB" dirty="0"/>
              <a:t>SEND Partnership Board, </a:t>
            </a:r>
          </a:p>
          <a:p>
            <a:r>
              <a:rPr lang="en-GB" dirty="0"/>
              <a:t>High needs Funding/Banding meetings, </a:t>
            </a:r>
          </a:p>
          <a:p>
            <a:r>
              <a:rPr lang="en-GB" dirty="0"/>
              <a:t>PINS, </a:t>
            </a:r>
          </a:p>
          <a:p>
            <a:r>
              <a:rPr lang="en-GB" dirty="0"/>
              <a:t>Catch ups with senior leaders at CE, </a:t>
            </a:r>
          </a:p>
          <a:p>
            <a:r>
              <a:rPr lang="en-GB" dirty="0"/>
              <a:t>Inclusive practice, </a:t>
            </a:r>
          </a:p>
          <a:p>
            <a:r>
              <a:rPr lang="en-GB" dirty="0"/>
              <a:t>Health and Care Partnership Board and CAMHS. </a:t>
            </a:r>
          </a:p>
        </p:txBody>
      </p:sp>
    </p:spTree>
    <p:extLst>
      <p:ext uri="{BB962C8B-B14F-4D97-AF65-F5344CB8AC3E}">
        <p14:creationId xmlns:p14="http://schemas.microsoft.com/office/powerpoint/2010/main" val="1221579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D7227-BE7C-269F-4664-7C609AEB431D}"/>
              </a:ext>
            </a:extLst>
          </p:cNvPr>
          <p:cNvSpPr>
            <a:spLocks noGrp="1"/>
          </p:cNvSpPr>
          <p:nvPr>
            <p:ph type="title"/>
          </p:nvPr>
        </p:nvSpPr>
        <p:spPr>
          <a:xfrm>
            <a:off x="5536734" y="609600"/>
            <a:ext cx="3737268" cy="1320800"/>
          </a:xfrm>
        </p:spPr>
        <p:txBody>
          <a:bodyPr>
            <a:normAutofit/>
          </a:bodyPr>
          <a:lstStyle/>
          <a:p>
            <a:pPr>
              <a:lnSpc>
                <a:spcPct val="90000"/>
              </a:lnSpc>
            </a:pPr>
            <a:r>
              <a:rPr lang="en-GB" sz="2500" dirty="0"/>
              <a:t>Partnership for Inclusion of Neurodiversity Pilot (PINS)</a:t>
            </a:r>
          </a:p>
          <a:p>
            <a:pPr>
              <a:lnSpc>
                <a:spcPct val="90000"/>
              </a:lnSpc>
            </a:pPr>
            <a:endParaRPr lang="en-GB" sz="2500" dirty="0"/>
          </a:p>
        </p:txBody>
      </p:sp>
      <p:sp>
        <p:nvSpPr>
          <p:cNvPr id="3" name="Content Placeholder 2">
            <a:extLst>
              <a:ext uri="{FF2B5EF4-FFF2-40B4-BE49-F238E27FC236}">
                <a16:creationId xmlns:a16="http://schemas.microsoft.com/office/drawing/2014/main" id="{537BCCCB-CF49-65CB-1FE6-02ACEC0A5055}"/>
              </a:ext>
            </a:extLst>
          </p:cNvPr>
          <p:cNvSpPr>
            <a:spLocks noGrp="1"/>
          </p:cNvSpPr>
          <p:nvPr>
            <p:ph idx="1"/>
          </p:nvPr>
        </p:nvSpPr>
        <p:spPr>
          <a:xfrm>
            <a:off x="5209563" y="2160589"/>
            <a:ext cx="4064439" cy="3880773"/>
          </a:xfrm>
        </p:spPr>
        <p:txBody>
          <a:bodyPr vert="horz" lIns="91440" tIns="45720" rIns="91440" bIns="45720" rtlCol="0">
            <a:normAutofit/>
          </a:bodyPr>
          <a:lstStyle/>
          <a:p>
            <a:pPr>
              <a:lnSpc>
                <a:spcPct val="90000"/>
              </a:lnSpc>
            </a:pPr>
            <a:r>
              <a:rPr lang="en-GB" sz="1400"/>
              <a:t>The Partnerships for Inclusion of Neurodiversity in Schools (PINS) project is a collaborative initiative aimed at enhancing the educational experience of neurodiverse children within mainstream primary schools. </a:t>
            </a:r>
          </a:p>
          <a:p>
            <a:pPr>
              <a:lnSpc>
                <a:spcPct val="90000"/>
              </a:lnSpc>
            </a:pPr>
            <a:r>
              <a:rPr lang="en-GB" sz="1400"/>
              <a:t>The PINS project was inspired by the success of the national Autism in Schools (</a:t>
            </a:r>
            <a:r>
              <a:rPr lang="en-GB" sz="1400" err="1"/>
              <a:t>AiS</a:t>
            </a:r>
            <a:r>
              <a:rPr lang="en-GB" sz="1400"/>
              <a:t>) project</a:t>
            </a:r>
          </a:p>
          <a:p>
            <a:pPr>
              <a:lnSpc>
                <a:spcPct val="90000"/>
              </a:lnSpc>
            </a:pPr>
            <a:r>
              <a:rPr lang="en-GB" sz="1400"/>
              <a:t>Its goal is  meeting  the needs of children with Special Educational Needs and Disability (SEND) in mainstream schools.</a:t>
            </a:r>
          </a:p>
          <a:p>
            <a:pPr>
              <a:lnSpc>
                <a:spcPct val="90000"/>
              </a:lnSpc>
            </a:pPr>
            <a:r>
              <a:rPr lang="en-GB" sz="1400"/>
              <a:t>By fostering collaboration between health and education specialists, expert parent carers, and schools, PINS aims to improve outcomes across attainment, attendance, and well-being.</a:t>
            </a:r>
          </a:p>
          <a:p>
            <a:pPr>
              <a:lnSpc>
                <a:spcPct val="90000"/>
              </a:lnSpc>
            </a:pPr>
            <a:endParaRPr lang="en-GB" sz="1400"/>
          </a:p>
          <a:p>
            <a:pPr>
              <a:lnSpc>
                <a:spcPct val="90000"/>
              </a:lnSpc>
            </a:pPr>
            <a:endParaRPr lang="en-GB" sz="1400"/>
          </a:p>
          <a:p>
            <a:pPr>
              <a:lnSpc>
                <a:spcPct val="90000"/>
              </a:lnSpc>
            </a:pPr>
            <a:endParaRPr lang="en-GB" sz="1400"/>
          </a:p>
        </p:txBody>
      </p:sp>
      <p:pic>
        <p:nvPicPr>
          <p:cNvPr id="14" name="Picture 13" descr="Toy plastic numbers">
            <a:extLst>
              <a:ext uri="{FF2B5EF4-FFF2-40B4-BE49-F238E27FC236}">
                <a16:creationId xmlns:a16="http://schemas.microsoft.com/office/drawing/2014/main" id="{0A0D48DD-A760-4D0D-EC23-B7E1CF5AA3A6}"/>
              </a:ext>
            </a:extLst>
          </p:cNvPr>
          <p:cNvPicPr>
            <a:picLocks noChangeAspect="1"/>
          </p:cNvPicPr>
          <p:nvPr/>
        </p:nvPicPr>
        <p:blipFill rotWithShape="1">
          <a:blip r:embed="rId2"/>
          <a:srcRect l="20727" r="26840" b="-4"/>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Tree>
    <p:extLst>
      <p:ext uri="{BB962C8B-B14F-4D97-AF65-F5344CB8AC3E}">
        <p14:creationId xmlns:p14="http://schemas.microsoft.com/office/powerpoint/2010/main" val="2856226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16EFA-9DB3-342C-510F-21244F4F54D9}"/>
              </a:ext>
            </a:extLst>
          </p:cNvPr>
          <p:cNvSpPr>
            <a:spLocks noGrp="1"/>
          </p:cNvSpPr>
          <p:nvPr>
            <p:ph type="title"/>
          </p:nvPr>
        </p:nvSpPr>
        <p:spPr/>
        <p:txBody>
          <a:bodyPr/>
          <a:lstStyle/>
          <a:p>
            <a:r>
              <a:rPr lang="en-GB" dirty="0"/>
              <a:t>Partnership for Inclusion of Neurodiversity Pilot (PINS)	</a:t>
            </a:r>
          </a:p>
        </p:txBody>
      </p:sp>
      <p:sp>
        <p:nvSpPr>
          <p:cNvPr id="3" name="Content Placeholder 2">
            <a:extLst>
              <a:ext uri="{FF2B5EF4-FFF2-40B4-BE49-F238E27FC236}">
                <a16:creationId xmlns:a16="http://schemas.microsoft.com/office/drawing/2014/main" id="{F9C542CE-1E1F-40BF-FB3D-B0E75B7BD8E2}"/>
              </a:ext>
            </a:extLst>
          </p:cNvPr>
          <p:cNvSpPr>
            <a:spLocks noGrp="1"/>
          </p:cNvSpPr>
          <p:nvPr>
            <p:ph idx="1"/>
          </p:nvPr>
        </p:nvSpPr>
        <p:spPr/>
        <p:txBody>
          <a:bodyPr/>
          <a:lstStyle/>
          <a:p>
            <a:r>
              <a:rPr lang="en-GB" dirty="0"/>
              <a:t>What have we done so far?</a:t>
            </a:r>
          </a:p>
          <a:p>
            <a:endParaRPr lang="en-GB" dirty="0"/>
          </a:p>
          <a:p>
            <a:pPr lvl="1"/>
            <a:r>
              <a:rPr lang="en-GB" dirty="0"/>
              <a:t>Helped Identify  5 schools to be part of the project – this was done on a variety of reasons, such as high SEND numbers, willingness to engage etc</a:t>
            </a:r>
          </a:p>
          <a:p>
            <a:pPr lvl="1"/>
            <a:r>
              <a:rPr lang="en-GB" dirty="0"/>
              <a:t>Schools have completed self assessment paperwork</a:t>
            </a:r>
          </a:p>
          <a:p>
            <a:pPr lvl="1"/>
            <a:r>
              <a:rPr lang="en-GB" dirty="0"/>
              <a:t>Sent out a parent carer survey to all parents within the 5 schools and analysed the results</a:t>
            </a:r>
          </a:p>
          <a:p>
            <a:pPr lvl="1"/>
            <a:r>
              <a:rPr lang="en-GB" dirty="0"/>
              <a:t>Held coffee mornings within the chosen schools to inform them about the project</a:t>
            </a:r>
          </a:p>
        </p:txBody>
      </p:sp>
    </p:spTree>
    <p:extLst>
      <p:ext uri="{BB962C8B-B14F-4D97-AF65-F5344CB8AC3E}">
        <p14:creationId xmlns:p14="http://schemas.microsoft.com/office/powerpoint/2010/main" val="37375300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57CA7-DAC5-8392-C54B-EED19AE5A301}"/>
              </a:ext>
            </a:extLst>
          </p:cNvPr>
          <p:cNvSpPr>
            <a:spLocks noGrp="1"/>
          </p:cNvSpPr>
          <p:nvPr>
            <p:ph type="title"/>
          </p:nvPr>
        </p:nvSpPr>
        <p:spPr>
          <a:xfrm>
            <a:off x="675065" y="609600"/>
            <a:ext cx="2930518" cy="1320800"/>
          </a:xfrm>
        </p:spPr>
        <p:txBody>
          <a:bodyPr anchor="ctr">
            <a:normAutofit/>
          </a:bodyPr>
          <a:lstStyle/>
          <a:p>
            <a:pPr>
              <a:lnSpc>
                <a:spcPct val="90000"/>
              </a:lnSpc>
            </a:pPr>
            <a:r>
              <a:rPr lang="en-GB" sz="2000"/>
              <a:t>Partnership for Inclusion of Neurodiversity Pilot (PINS)</a:t>
            </a:r>
          </a:p>
        </p:txBody>
      </p:sp>
      <p:sp>
        <p:nvSpPr>
          <p:cNvPr id="3" name="Content Placeholder 2">
            <a:extLst>
              <a:ext uri="{FF2B5EF4-FFF2-40B4-BE49-F238E27FC236}">
                <a16:creationId xmlns:a16="http://schemas.microsoft.com/office/drawing/2014/main" id="{E1284D23-367A-BAEF-2BC0-AC07C2B41444}"/>
              </a:ext>
            </a:extLst>
          </p:cNvPr>
          <p:cNvSpPr>
            <a:spLocks noGrp="1"/>
          </p:cNvSpPr>
          <p:nvPr>
            <p:ph idx="1"/>
          </p:nvPr>
        </p:nvSpPr>
        <p:spPr>
          <a:xfrm>
            <a:off x="671361" y="2160589"/>
            <a:ext cx="2930517" cy="3880773"/>
          </a:xfrm>
        </p:spPr>
        <p:txBody>
          <a:bodyPr>
            <a:normAutofit/>
          </a:bodyPr>
          <a:lstStyle/>
          <a:p>
            <a:pPr>
              <a:lnSpc>
                <a:spcPct val="90000"/>
              </a:lnSpc>
            </a:pPr>
            <a:r>
              <a:rPr lang="en-GB" sz="1300"/>
              <a:t>We have helped deliver the training programme for schools taking part in the project  covering “understanding needs in the classroom”</a:t>
            </a:r>
          </a:p>
          <a:p>
            <a:pPr>
              <a:lnSpc>
                <a:spcPct val="90000"/>
              </a:lnSpc>
            </a:pPr>
            <a:endParaRPr lang="en-GB" sz="1300"/>
          </a:p>
          <a:p>
            <a:pPr>
              <a:lnSpc>
                <a:spcPct val="90000"/>
              </a:lnSpc>
            </a:pPr>
            <a:r>
              <a:rPr lang="en-GB" sz="1300"/>
              <a:t>Had follow up coffee mornings with the schools taking part, discussing subjects such as ADHD and coproduction. </a:t>
            </a:r>
          </a:p>
          <a:p>
            <a:pPr>
              <a:lnSpc>
                <a:spcPct val="90000"/>
              </a:lnSpc>
            </a:pPr>
            <a:endParaRPr lang="en-GB" sz="1300"/>
          </a:p>
          <a:p>
            <a:pPr>
              <a:lnSpc>
                <a:spcPct val="90000"/>
              </a:lnSpc>
            </a:pPr>
            <a:r>
              <a:rPr lang="en-GB" sz="1300"/>
              <a:t>Created resource boxes for the PINS schools – which include books on neurodiversity and sensory equipment.</a:t>
            </a:r>
          </a:p>
        </p:txBody>
      </p:sp>
      <p:pic>
        <p:nvPicPr>
          <p:cNvPr id="5" name="Picture 4">
            <a:extLst>
              <a:ext uri="{FF2B5EF4-FFF2-40B4-BE49-F238E27FC236}">
                <a16:creationId xmlns:a16="http://schemas.microsoft.com/office/drawing/2014/main" id="{CFF0E5C3-EDDB-997F-7452-3F951F8849E2}"/>
              </a:ext>
            </a:extLst>
          </p:cNvPr>
          <p:cNvPicPr>
            <a:picLocks noChangeAspect="1"/>
          </p:cNvPicPr>
          <p:nvPr/>
        </p:nvPicPr>
        <p:blipFill>
          <a:blip r:embed="rId3"/>
          <a:stretch>
            <a:fillRect/>
          </a:stretch>
        </p:blipFill>
        <p:spPr>
          <a:xfrm>
            <a:off x="6411905" y="4100975"/>
            <a:ext cx="3895892" cy="2191439"/>
          </a:xfrm>
          <a:prstGeom prst="rect">
            <a:avLst/>
          </a:prstGeom>
        </p:spPr>
      </p:pic>
      <p:pic>
        <p:nvPicPr>
          <p:cNvPr id="4" name="Picture 3">
            <a:extLst>
              <a:ext uri="{FF2B5EF4-FFF2-40B4-BE49-F238E27FC236}">
                <a16:creationId xmlns:a16="http://schemas.microsoft.com/office/drawing/2014/main" id="{372E71C8-1DDA-B247-6BD0-C31DAB043D91}"/>
              </a:ext>
            </a:extLst>
          </p:cNvPr>
          <p:cNvPicPr>
            <a:picLocks noChangeAspect="1"/>
          </p:cNvPicPr>
          <p:nvPr/>
        </p:nvPicPr>
        <p:blipFill>
          <a:blip r:embed="rId4"/>
          <a:stretch>
            <a:fillRect/>
          </a:stretch>
        </p:blipFill>
        <p:spPr>
          <a:xfrm>
            <a:off x="4525108" y="574613"/>
            <a:ext cx="4196861" cy="3147648"/>
          </a:xfrm>
          <a:prstGeom prst="rect">
            <a:avLst/>
          </a:prstGeom>
        </p:spPr>
      </p:pic>
    </p:spTree>
    <p:extLst>
      <p:ext uri="{BB962C8B-B14F-4D97-AF65-F5344CB8AC3E}">
        <p14:creationId xmlns:p14="http://schemas.microsoft.com/office/powerpoint/2010/main" val="21613147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CF58A-1F92-4973-B8B4-A121E7BE0436}"/>
              </a:ext>
            </a:extLst>
          </p:cNvPr>
          <p:cNvSpPr>
            <a:spLocks noGrp="1"/>
          </p:cNvSpPr>
          <p:nvPr>
            <p:ph type="title"/>
          </p:nvPr>
        </p:nvSpPr>
        <p:spPr>
          <a:xfrm>
            <a:off x="216981" y="162819"/>
            <a:ext cx="8596668" cy="1320800"/>
          </a:xfrm>
        </p:spPr>
        <p:txBody>
          <a:bodyPr vert="horz" lIns="91440" tIns="45720" rIns="91440" bIns="45720" rtlCol="0" anchor="ctr">
            <a:normAutofit/>
          </a:bodyPr>
          <a:lstStyle/>
          <a:p>
            <a:pPr marL="0" marR="0" lvl="0" indent="0" fontAlgn="auto">
              <a:spcAft>
                <a:spcPts val="0"/>
              </a:spcAft>
              <a:buClrTx/>
              <a:buSzTx/>
              <a:tabLst/>
              <a:defRPr/>
            </a:pPr>
            <a:r>
              <a:rPr kumimoji="0" lang="en-US" i="0" u="sng" strike="noStrike" cap="none" spc="0" normalizeH="0" baseline="0" noProof="0" dirty="0">
                <a:ln>
                  <a:noFill/>
                </a:ln>
                <a:effectLst/>
                <a:uLnTx/>
                <a:uFillTx/>
                <a:latin typeface="Calibri" panose="020F0502020204030204" pitchFamily="34" charset="0"/>
                <a:cs typeface="Calibri" panose="020F0502020204030204" pitchFamily="34" charset="0"/>
              </a:rPr>
              <a:t>Cheshire East Parent Carer Forum: </a:t>
            </a:r>
          </a:p>
          <a:p>
            <a:pPr marL="0" marR="0" lvl="0" indent="0" fontAlgn="auto">
              <a:spcAft>
                <a:spcPts val="0"/>
              </a:spcAft>
              <a:buClrTx/>
              <a:buSzTx/>
              <a:tabLst/>
              <a:defRPr/>
            </a:pPr>
            <a:r>
              <a:rPr kumimoji="0" lang="en-US" i="0" u="sng" strike="noStrike" cap="none" spc="0" normalizeH="0" baseline="0" noProof="0" dirty="0">
                <a:ln>
                  <a:noFill/>
                </a:ln>
                <a:effectLst/>
                <a:uLnTx/>
                <a:uFillTx/>
                <a:latin typeface="Calibri" panose="020F0502020204030204" pitchFamily="34" charset="0"/>
                <a:cs typeface="Calibri" panose="020F0502020204030204" pitchFamily="34" charset="0"/>
              </a:rPr>
              <a:t>What next?</a:t>
            </a:r>
          </a:p>
        </p:txBody>
      </p:sp>
      <p:sp>
        <p:nvSpPr>
          <p:cNvPr id="7" name="TextBox 6">
            <a:extLst>
              <a:ext uri="{FF2B5EF4-FFF2-40B4-BE49-F238E27FC236}">
                <a16:creationId xmlns:a16="http://schemas.microsoft.com/office/drawing/2014/main" id="{7E33884B-51EA-4EC6-8F29-534E305FF671}"/>
              </a:ext>
            </a:extLst>
          </p:cNvPr>
          <p:cNvSpPr txBox="1"/>
          <p:nvPr/>
        </p:nvSpPr>
        <p:spPr>
          <a:xfrm>
            <a:off x="216981" y="1495625"/>
            <a:ext cx="9568875" cy="3599316"/>
          </a:xfrm>
          <a:prstGeom prst="rect">
            <a:avLst/>
          </a:prstGeom>
        </p:spPr>
        <p:txBody>
          <a:bodyPr vert="horz" lIns="91440" tIns="45720" rIns="91440" bIns="45720" rtlCol="0">
            <a:noAutofit/>
          </a:bodyPr>
          <a:lstStyle/>
          <a:p>
            <a:pPr marL="114300" lvl="0" defTabSz="914400">
              <a:lnSpc>
                <a:spcPct val="90000"/>
              </a:lnSpc>
              <a:spcAft>
                <a:spcPts val="600"/>
              </a:spcAft>
              <a:defRPr/>
            </a:pPr>
            <a:r>
              <a:rPr lang="en-GB" sz="2000" dirty="0">
                <a:latin typeface="Calibri" panose="020F0502020204030204" pitchFamily="34" charset="0"/>
                <a:cs typeface="Calibri" panose="020F0502020204030204" pitchFamily="34" charset="0"/>
              </a:rPr>
              <a:t>We will:</a:t>
            </a:r>
          </a:p>
          <a:p>
            <a:pPr marL="914400" lvl="1" indent="-342900" defTabSz="914400">
              <a:lnSpc>
                <a:spcPct val="90000"/>
              </a:lnSpc>
              <a:spcAft>
                <a:spcPts val="600"/>
              </a:spcAft>
              <a:buFont typeface="Wingdings" panose="05000000000000000000" pitchFamily="2" charset="2"/>
              <a:buChar char="Ø"/>
              <a:defRPr/>
            </a:pPr>
            <a:r>
              <a:rPr lang="en-GB" sz="2000" dirty="0">
                <a:latin typeface="Calibri" panose="020F0502020204030204" pitchFamily="34" charset="0"/>
                <a:cs typeface="Calibri" panose="020F0502020204030204" pitchFamily="34" charset="0"/>
              </a:rPr>
              <a:t>Keep representing the views and experiences of parent carers in Cheshire East </a:t>
            </a:r>
            <a:br>
              <a:rPr lang="en-GB" sz="2000" dirty="0">
                <a:latin typeface="Calibri" panose="020F0502020204030204" pitchFamily="34" charset="0"/>
                <a:cs typeface="Calibri" panose="020F0502020204030204" pitchFamily="34" charset="0"/>
              </a:rPr>
            </a:br>
            <a:r>
              <a:rPr lang="en-GB" sz="2000" dirty="0">
                <a:latin typeface="Calibri" panose="020F0502020204030204" pitchFamily="34" charset="0"/>
                <a:cs typeface="Calibri" panose="020F0502020204030204" pitchFamily="34" charset="0"/>
              </a:rPr>
              <a:t>as part of the CE SEND Partnership</a:t>
            </a:r>
          </a:p>
          <a:p>
            <a:pPr marL="914400" lvl="1" indent="-342900" defTabSz="914400">
              <a:lnSpc>
                <a:spcPct val="90000"/>
              </a:lnSpc>
              <a:spcAft>
                <a:spcPts val="600"/>
              </a:spcAft>
              <a:buFont typeface="Wingdings" panose="05000000000000000000" pitchFamily="2" charset="2"/>
              <a:buChar char="Ø"/>
              <a:defRPr/>
            </a:pPr>
            <a:r>
              <a:rPr lang="en-GB" sz="2000" dirty="0">
                <a:latin typeface="Calibri" panose="020F0502020204030204" pitchFamily="34" charset="0"/>
                <a:cs typeface="Calibri" panose="020F0502020204030204" pitchFamily="34" charset="0"/>
              </a:rPr>
              <a:t>Keep listening to our members - if we don't hear from you, we can't share</a:t>
            </a:r>
            <a:br>
              <a:rPr lang="en-GB" sz="2000" dirty="0">
                <a:latin typeface="Calibri" panose="020F0502020204030204" pitchFamily="34" charset="0"/>
                <a:cs typeface="Calibri" panose="020F0502020204030204" pitchFamily="34" charset="0"/>
              </a:rPr>
            </a:br>
            <a:r>
              <a:rPr lang="en-GB" sz="2000" dirty="0">
                <a:latin typeface="Calibri" panose="020F0502020204030204" pitchFamily="34" charset="0"/>
                <a:cs typeface="Calibri" panose="020F0502020204030204" pitchFamily="34" charset="0"/>
              </a:rPr>
              <a:t>your views and lived experiences, so please keep talking :)</a:t>
            </a:r>
          </a:p>
          <a:p>
            <a:pPr marL="914400" lvl="1" indent="-342900" defTabSz="914400">
              <a:lnSpc>
                <a:spcPct val="90000"/>
              </a:lnSpc>
              <a:spcAft>
                <a:spcPts val="600"/>
              </a:spcAft>
              <a:buFont typeface="Wingdings" panose="05000000000000000000" pitchFamily="2" charset="2"/>
              <a:buChar char="Ø"/>
              <a:defRPr/>
            </a:pPr>
            <a:r>
              <a:rPr lang="en-GB" sz="2000" dirty="0">
                <a:latin typeface="Calibri" panose="020F0502020204030204" pitchFamily="34" charset="0"/>
                <a:cs typeface="Calibri" panose="020F0502020204030204" pitchFamily="34" charset="0"/>
              </a:rPr>
              <a:t>Provide more training sessions and workshops for members (topic requests very welcome!) so they are informed and empowered</a:t>
            </a:r>
          </a:p>
          <a:p>
            <a:pPr marL="914400" lvl="1" indent="-342900" defTabSz="914400">
              <a:lnSpc>
                <a:spcPct val="90000"/>
              </a:lnSpc>
              <a:spcAft>
                <a:spcPts val="600"/>
              </a:spcAft>
              <a:buFont typeface="Wingdings" panose="05000000000000000000" pitchFamily="2" charset="2"/>
              <a:buChar char="Ø"/>
              <a:defRPr/>
            </a:pPr>
            <a:r>
              <a:rPr lang="en-GB" sz="2000" dirty="0">
                <a:latin typeface="Calibri" panose="020F0502020204030204" pitchFamily="34" charset="0"/>
                <a:cs typeface="Calibri" panose="020F0502020204030204" pitchFamily="34" charset="0"/>
              </a:rPr>
              <a:t>Continue to share information, events and updates via members’ updates, Facebook and regular blogs on our website to keep members informed of what is happening and what’s new.</a:t>
            </a:r>
          </a:p>
          <a:p>
            <a:pPr marL="914400" lvl="1" indent="-342900" defTabSz="914400">
              <a:lnSpc>
                <a:spcPct val="90000"/>
              </a:lnSpc>
              <a:spcAft>
                <a:spcPts val="600"/>
              </a:spcAft>
              <a:buFont typeface="Wingdings" panose="05000000000000000000" pitchFamily="2" charset="2"/>
              <a:buChar char="Ø"/>
              <a:defRPr/>
            </a:pPr>
            <a:r>
              <a:rPr lang="en-GB" sz="2000" dirty="0">
                <a:latin typeface="Calibri" panose="020F0502020204030204" pitchFamily="34" charset="0"/>
                <a:cs typeface="Calibri" panose="020F0502020204030204" pitchFamily="34" charset="0"/>
              </a:rPr>
              <a:t>Share information updates and resources to support members to </a:t>
            </a:r>
          </a:p>
          <a:p>
            <a:pPr marL="571500" lvl="1" defTabSz="914400">
              <a:lnSpc>
                <a:spcPct val="90000"/>
              </a:lnSpc>
              <a:spcAft>
                <a:spcPts val="600"/>
              </a:spcAft>
              <a:defRPr/>
            </a:pPr>
            <a:r>
              <a:rPr lang="en-GB" sz="2000" dirty="0">
                <a:latin typeface="Calibri" panose="020F0502020204030204" pitchFamily="34" charset="0"/>
                <a:cs typeface="Calibri" panose="020F0502020204030204" pitchFamily="34" charset="0"/>
              </a:rPr>
              <a:t>	participate</a:t>
            </a:r>
            <a:endParaRPr lang="en-US" sz="20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FA5E400-98A0-4272-8433-2580A2B9F9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1550" y="5245754"/>
            <a:ext cx="2692907" cy="1487831"/>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1778248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61A21-B959-4686-9521-B4155A99369F}"/>
              </a:ext>
            </a:extLst>
          </p:cNvPr>
          <p:cNvSpPr>
            <a:spLocks noGrp="1"/>
          </p:cNvSpPr>
          <p:nvPr>
            <p:ph type="title"/>
          </p:nvPr>
        </p:nvSpPr>
        <p:spPr/>
        <p:txBody>
          <a:bodyPr vert="horz" lIns="91440" tIns="45720" rIns="91440" bIns="45720" rtlCol="0" anchor="ctr">
            <a:normAutofit/>
          </a:bodyPr>
          <a:lstStyle/>
          <a:p>
            <a:pPr>
              <a:spcAft>
                <a:spcPts val="600"/>
              </a:spcAft>
            </a:pPr>
            <a:r>
              <a:rPr lang="en-US" u="sng" dirty="0">
                <a:latin typeface="Calibri" panose="020F0502020204030204" pitchFamily="34" charset="0"/>
                <a:cs typeface="Calibri" panose="020F0502020204030204" pitchFamily="34" charset="0"/>
              </a:rPr>
              <a:t>AGENDA – AGM 2025</a:t>
            </a:r>
          </a:p>
        </p:txBody>
      </p:sp>
      <p:sp>
        <p:nvSpPr>
          <p:cNvPr id="4" name="TextBox 3">
            <a:extLst>
              <a:ext uri="{FF2B5EF4-FFF2-40B4-BE49-F238E27FC236}">
                <a16:creationId xmlns:a16="http://schemas.microsoft.com/office/drawing/2014/main" id="{CBD04E16-D10F-49D8-978F-E4DDACBFFFA2}"/>
              </a:ext>
            </a:extLst>
          </p:cNvPr>
          <p:cNvSpPr txBox="1"/>
          <p:nvPr/>
        </p:nvSpPr>
        <p:spPr>
          <a:xfrm>
            <a:off x="2399038" y="2146683"/>
            <a:ext cx="7195129" cy="3599316"/>
          </a:xfrm>
          <a:prstGeom prst="rect">
            <a:avLst/>
          </a:prstGeom>
        </p:spPr>
        <p:txBody>
          <a:bodyPr vert="horz" lIns="91440" tIns="45720" rIns="91440" bIns="45720" rtlCol="0">
            <a:normAutofit/>
          </a:bodyPr>
          <a:lstStyle/>
          <a:p>
            <a:pPr marL="1143000" lvl="1" indent="-342900" defTabSz="914400">
              <a:lnSpc>
                <a:spcPct val="90000"/>
              </a:lnSpc>
              <a:spcAft>
                <a:spcPts val="600"/>
              </a:spcAft>
              <a:buFont typeface="Wingdings" panose="05000000000000000000" pitchFamily="2" charset="2"/>
              <a:buChar char="Ø"/>
            </a:pPr>
            <a:endParaRPr lang="en-US" sz="20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D02890E-2714-47A9-83FD-F06642CB2F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1544" y="5036234"/>
            <a:ext cx="2692907" cy="1487831"/>
          </a:xfrm>
          <a:prstGeom prst="rect">
            <a:avLst/>
          </a:prstGeom>
          <a:ln>
            <a:noFill/>
          </a:ln>
          <a:effectLst>
            <a:outerShdw blurRad="76200" dist="63500" dir="5040000" algn="tl" rotWithShape="0">
              <a:srgbClr val="000000">
                <a:alpha val="41000"/>
              </a:srgbClr>
            </a:outerShdw>
          </a:effectLst>
        </p:spPr>
      </p:pic>
      <p:graphicFrame>
        <p:nvGraphicFramePr>
          <p:cNvPr id="3" name="Table 2">
            <a:extLst>
              <a:ext uri="{FF2B5EF4-FFF2-40B4-BE49-F238E27FC236}">
                <a16:creationId xmlns:a16="http://schemas.microsoft.com/office/drawing/2014/main" id="{9C52C464-781E-E301-F690-6F83F5BF19F7}"/>
              </a:ext>
            </a:extLst>
          </p:cNvPr>
          <p:cNvGraphicFramePr>
            <a:graphicFrameLocks noGrp="1"/>
          </p:cNvGraphicFramePr>
          <p:nvPr/>
        </p:nvGraphicFramePr>
        <p:xfrm>
          <a:off x="1788169" y="2151448"/>
          <a:ext cx="6375699" cy="3896097"/>
        </p:xfrm>
        <a:graphic>
          <a:graphicData uri="http://schemas.openxmlformats.org/drawingml/2006/table">
            <a:tbl>
              <a:tblPr firstRow="1" firstCol="1" bandRow="1">
                <a:tableStyleId>{5C22544A-7EE6-4342-B048-85BDC9FD1C3A}</a:tableStyleId>
              </a:tblPr>
              <a:tblGrid>
                <a:gridCol w="4958183">
                  <a:extLst>
                    <a:ext uri="{9D8B030D-6E8A-4147-A177-3AD203B41FA5}">
                      <a16:colId xmlns:a16="http://schemas.microsoft.com/office/drawing/2014/main" val="3451345362"/>
                    </a:ext>
                  </a:extLst>
                </a:gridCol>
                <a:gridCol w="1417516">
                  <a:extLst>
                    <a:ext uri="{9D8B030D-6E8A-4147-A177-3AD203B41FA5}">
                      <a16:colId xmlns:a16="http://schemas.microsoft.com/office/drawing/2014/main" val="1149713452"/>
                    </a:ext>
                  </a:extLst>
                </a:gridCol>
              </a:tblGrid>
              <a:tr h="562552">
                <a:tc>
                  <a:txBody>
                    <a:bodyPr/>
                    <a:lstStyle/>
                    <a:p>
                      <a:pPr algn="l">
                        <a:lnSpc>
                          <a:spcPct val="115000"/>
                        </a:lnSpc>
                        <a:spcAft>
                          <a:spcPts val="1000"/>
                        </a:spcAft>
                        <a:buNone/>
                      </a:pPr>
                      <a:r>
                        <a:rPr lang="en-GB" sz="1300">
                          <a:effectLst/>
                        </a:rPr>
                        <a:t>Arrival &amp; Coffee </a:t>
                      </a:r>
                      <a:endParaRPr lang="en-GB" sz="1000">
                        <a:effectLst/>
                      </a:endParaRPr>
                    </a:p>
                    <a:p>
                      <a:pPr algn="l">
                        <a:lnSpc>
                          <a:spcPct val="115000"/>
                        </a:lnSpc>
                        <a:spcAft>
                          <a:spcPts val="1000"/>
                        </a:spcAft>
                        <a:buNone/>
                      </a:pPr>
                      <a:r>
                        <a:rPr lang="en-GB" sz="1300">
                          <a:effectLst/>
                        </a:rPr>
                        <a:t> </a:t>
                      </a:r>
                      <a:endParaRPr lang="en-GB"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3946" marR="63946" marT="0" marB="0"/>
                </a:tc>
                <a:tc>
                  <a:txBody>
                    <a:bodyPr/>
                    <a:lstStyle/>
                    <a:p>
                      <a:pPr algn="l">
                        <a:lnSpc>
                          <a:spcPct val="115000"/>
                        </a:lnSpc>
                        <a:spcAft>
                          <a:spcPts val="1000"/>
                        </a:spcAft>
                        <a:buNone/>
                      </a:pPr>
                      <a:r>
                        <a:rPr lang="en-GB" sz="1300">
                          <a:effectLst/>
                        </a:rPr>
                        <a:t>10.00 am </a:t>
                      </a:r>
                      <a:endParaRPr lang="en-GB"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3946" marR="63946" marT="0" marB="0"/>
                </a:tc>
                <a:extLst>
                  <a:ext uri="{0D108BD9-81ED-4DB2-BD59-A6C34878D82A}">
                    <a16:rowId xmlns:a16="http://schemas.microsoft.com/office/drawing/2014/main" val="1842429863"/>
                  </a:ext>
                </a:extLst>
              </a:tr>
              <a:tr h="215346">
                <a:tc>
                  <a:txBody>
                    <a:bodyPr/>
                    <a:lstStyle/>
                    <a:p>
                      <a:pPr algn="l">
                        <a:lnSpc>
                          <a:spcPct val="115000"/>
                        </a:lnSpc>
                        <a:spcAft>
                          <a:spcPts val="1000"/>
                        </a:spcAft>
                        <a:buNone/>
                      </a:pPr>
                      <a:r>
                        <a:rPr lang="en-GB" sz="1300">
                          <a:effectLst/>
                        </a:rPr>
                        <a:t>Welcome and housekeeping</a:t>
                      </a:r>
                      <a:endParaRPr lang="en-GB"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3946" marR="63946" marT="0" marB="0"/>
                </a:tc>
                <a:tc>
                  <a:txBody>
                    <a:bodyPr/>
                    <a:lstStyle/>
                    <a:p>
                      <a:pPr algn="l">
                        <a:lnSpc>
                          <a:spcPct val="115000"/>
                        </a:lnSpc>
                        <a:spcAft>
                          <a:spcPts val="1000"/>
                        </a:spcAft>
                        <a:buNone/>
                      </a:pPr>
                      <a:r>
                        <a:rPr lang="en-GB" sz="1300">
                          <a:effectLst/>
                        </a:rPr>
                        <a:t>10.15</a:t>
                      </a:r>
                      <a:endParaRPr lang="en-GB"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3946" marR="63946" marT="0" marB="0"/>
                </a:tc>
                <a:extLst>
                  <a:ext uri="{0D108BD9-81ED-4DB2-BD59-A6C34878D82A}">
                    <a16:rowId xmlns:a16="http://schemas.microsoft.com/office/drawing/2014/main" val="3978609445"/>
                  </a:ext>
                </a:extLst>
              </a:tr>
              <a:tr h="791338">
                <a:tc>
                  <a:txBody>
                    <a:bodyPr/>
                    <a:lstStyle/>
                    <a:p>
                      <a:pPr algn="l">
                        <a:lnSpc>
                          <a:spcPct val="115000"/>
                        </a:lnSpc>
                        <a:spcAft>
                          <a:spcPts val="1000"/>
                        </a:spcAft>
                        <a:buNone/>
                      </a:pPr>
                      <a:r>
                        <a:rPr lang="en-GB" sz="1300">
                          <a:effectLst/>
                        </a:rPr>
                        <a:t>Cheshire East SEND Transformation update – Keith Martin, Cheshire East Strategic Transformation Lead for SEND</a:t>
                      </a:r>
                      <a:endParaRPr lang="en-GB" sz="1000">
                        <a:effectLst/>
                      </a:endParaRPr>
                    </a:p>
                    <a:p>
                      <a:pPr algn="l">
                        <a:lnSpc>
                          <a:spcPct val="115000"/>
                        </a:lnSpc>
                        <a:spcAft>
                          <a:spcPts val="1000"/>
                        </a:spcAft>
                        <a:buNone/>
                      </a:pPr>
                      <a:r>
                        <a:rPr lang="en-GB" sz="1300">
                          <a:effectLst/>
                        </a:rPr>
                        <a:t> </a:t>
                      </a:r>
                      <a:endParaRPr lang="en-GB"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3946" marR="63946" marT="0" marB="0"/>
                </a:tc>
                <a:tc>
                  <a:txBody>
                    <a:bodyPr/>
                    <a:lstStyle/>
                    <a:p>
                      <a:pPr algn="l">
                        <a:lnSpc>
                          <a:spcPct val="115000"/>
                        </a:lnSpc>
                        <a:spcAft>
                          <a:spcPts val="1000"/>
                        </a:spcAft>
                        <a:buNone/>
                      </a:pPr>
                      <a:r>
                        <a:rPr lang="fr-FR" sz="1300">
                          <a:effectLst/>
                        </a:rPr>
                        <a:t>10.20</a:t>
                      </a:r>
                      <a:endParaRPr lang="en-GB"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3946" marR="63946" marT="0" marB="0"/>
                </a:tc>
                <a:extLst>
                  <a:ext uri="{0D108BD9-81ED-4DB2-BD59-A6C34878D82A}">
                    <a16:rowId xmlns:a16="http://schemas.microsoft.com/office/drawing/2014/main" val="2783014652"/>
                  </a:ext>
                </a:extLst>
              </a:tr>
              <a:tr h="444132">
                <a:tc>
                  <a:txBody>
                    <a:bodyPr/>
                    <a:lstStyle/>
                    <a:p>
                      <a:pPr algn="l">
                        <a:lnSpc>
                          <a:spcPct val="115000"/>
                        </a:lnSpc>
                        <a:spcAft>
                          <a:spcPts val="1000"/>
                        </a:spcAft>
                        <a:buNone/>
                      </a:pPr>
                      <a:r>
                        <a:rPr lang="en-GB" sz="1300">
                          <a:effectLst/>
                        </a:rPr>
                        <a:t>Update on Inclusion – Andrea Phelps-Brown, Cheshire East Inclusion Quality Team</a:t>
                      </a:r>
                      <a:endParaRPr lang="en-GB"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3946" marR="63946" marT="0" marB="0"/>
                </a:tc>
                <a:tc>
                  <a:txBody>
                    <a:bodyPr/>
                    <a:lstStyle/>
                    <a:p>
                      <a:pPr algn="l">
                        <a:lnSpc>
                          <a:spcPct val="115000"/>
                        </a:lnSpc>
                        <a:spcAft>
                          <a:spcPts val="1000"/>
                        </a:spcAft>
                        <a:buNone/>
                      </a:pPr>
                      <a:r>
                        <a:rPr lang="fr-FR" sz="1300">
                          <a:effectLst/>
                        </a:rPr>
                        <a:t>10.40</a:t>
                      </a:r>
                      <a:endParaRPr lang="en-GB"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3946" marR="63946" marT="0" marB="0"/>
                </a:tc>
                <a:extLst>
                  <a:ext uri="{0D108BD9-81ED-4DB2-BD59-A6C34878D82A}">
                    <a16:rowId xmlns:a16="http://schemas.microsoft.com/office/drawing/2014/main" val="3408094482"/>
                  </a:ext>
                </a:extLst>
              </a:tr>
              <a:tr h="791338">
                <a:tc>
                  <a:txBody>
                    <a:bodyPr/>
                    <a:lstStyle/>
                    <a:p>
                      <a:pPr algn="l">
                        <a:lnSpc>
                          <a:spcPct val="115000"/>
                        </a:lnSpc>
                        <a:spcAft>
                          <a:spcPts val="1000"/>
                        </a:spcAft>
                        <a:buNone/>
                      </a:pPr>
                      <a:r>
                        <a:rPr lang="en-GB" sz="1300">
                          <a:effectLst/>
                        </a:rPr>
                        <a:t>Preparing for Adulthood – Louisa Joyce, Cheshire East Designated Social Care Officer for SEND.</a:t>
                      </a:r>
                      <a:endParaRPr lang="en-GB" sz="1000">
                        <a:effectLst/>
                      </a:endParaRPr>
                    </a:p>
                    <a:p>
                      <a:pPr algn="l">
                        <a:lnSpc>
                          <a:spcPct val="115000"/>
                        </a:lnSpc>
                        <a:spcAft>
                          <a:spcPts val="1000"/>
                        </a:spcAft>
                        <a:buNone/>
                      </a:pPr>
                      <a:r>
                        <a:rPr lang="en-GB" sz="1300">
                          <a:effectLst/>
                        </a:rPr>
                        <a:t> </a:t>
                      </a:r>
                      <a:endParaRPr lang="en-GB"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3946" marR="63946" marT="0" marB="0"/>
                </a:tc>
                <a:tc>
                  <a:txBody>
                    <a:bodyPr/>
                    <a:lstStyle/>
                    <a:p>
                      <a:pPr algn="l">
                        <a:lnSpc>
                          <a:spcPct val="115000"/>
                        </a:lnSpc>
                        <a:spcAft>
                          <a:spcPts val="1000"/>
                        </a:spcAft>
                        <a:buNone/>
                      </a:pPr>
                      <a:r>
                        <a:rPr lang="en-GB" sz="1300">
                          <a:effectLst/>
                        </a:rPr>
                        <a:t>11.00</a:t>
                      </a:r>
                      <a:endParaRPr lang="en-GB"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3946" marR="63946" marT="0" marB="0"/>
                </a:tc>
                <a:extLst>
                  <a:ext uri="{0D108BD9-81ED-4DB2-BD59-A6C34878D82A}">
                    <a16:rowId xmlns:a16="http://schemas.microsoft.com/office/drawing/2014/main" val="392812218"/>
                  </a:ext>
                </a:extLst>
              </a:tr>
              <a:tr h="215346">
                <a:tc>
                  <a:txBody>
                    <a:bodyPr/>
                    <a:lstStyle/>
                    <a:p>
                      <a:pPr algn="l">
                        <a:lnSpc>
                          <a:spcPct val="115000"/>
                        </a:lnSpc>
                        <a:spcAft>
                          <a:spcPts val="1000"/>
                        </a:spcAft>
                        <a:buNone/>
                      </a:pPr>
                      <a:r>
                        <a:rPr lang="en-GB" sz="1300">
                          <a:effectLst/>
                        </a:rPr>
                        <a:t>Coffee break </a:t>
                      </a:r>
                      <a:endParaRPr lang="en-GB"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3946" marR="63946" marT="0" marB="0"/>
                </a:tc>
                <a:tc>
                  <a:txBody>
                    <a:bodyPr/>
                    <a:lstStyle/>
                    <a:p>
                      <a:pPr algn="l">
                        <a:lnSpc>
                          <a:spcPct val="115000"/>
                        </a:lnSpc>
                        <a:spcAft>
                          <a:spcPts val="1000"/>
                        </a:spcAft>
                        <a:buNone/>
                      </a:pPr>
                      <a:r>
                        <a:rPr lang="fr-FR" sz="1300">
                          <a:effectLst/>
                        </a:rPr>
                        <a:t>11.20</a:t>
                      </a:r>
                      <a:endParaRPr lang="en-GB"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3946" marR="63946" marT="0" marB="0"/>
                </a:tc>
                <a:extLst>
                  <a:ext uri="{0D108BD9-81ED-4DB2-BD59-A6C34878D82A}">
                    <a16:rowId xmlns:a16="http://schemas.microsoft.com/office/drawing/2014/main" val="3953666303"/>
                  </a:ext>
                </a:extLst>
              </a:tr>
              <a:tr h="215346">
                <a:tc>
                  <a:txBody>
                    <a:bodyPr/>
                    <a:lstStyle/>
                    <a:p>
                      <a:pPr algn="l">
                        <a:lnSpc>
                          <a:spcPct val="115000"/>
                        </a:lnSpc>
                        <a:spcAft>
                          <a:spcPts val="1000"/>
                        </a:spcAft>
                        <a:buNone/>
                      </a:pPr>
                      <a:r>
                        <a:rPr lang="en-GB" sz="1300">
                          <a:effectLst/>
                        </a:rPr>
                        <a:t>Chairs Update Cheshire East Parent Carer Forum </a:t>
                      </a:r>
                      <a:endParaRPr lang="en-GB"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3946" marR="63946" marT="0" marB="0"/>
                </a:tc>
                <a:tc>
                  <a:txBody>
                    <a:bodyPr/>
                    <a:lstStyle/>
                    <a:p>
                      <a:pPr algn="l">
                        <a:lnSpc>
                          <a:spcPct val="115000"/>
                        </a:lnSpc>
                        <a:spcAft>
                          <a:spcPts val="1000"/>
                        </a:spcAft>
                        <a:buNone/>
                      </a:pPr>
                      <a:r>
                        <a:rPr lang="fr-FR" sz="1300">
                          <a:effectLst/>
                        </a:rPr>
                        <a:t>11.30 </a:t>
                      </a:r>
                      <a:endParaRPr lang="en-GB"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3946" marR="63946" marT="0" marB="0"/>
                </a:tc>
                <a:extLst>
                  <a:ext uri="{0D108BD9-81ED-4DB2-BD59-A6C34878D82A}">
                    <a16:rowId xmlns:a16="http://schemas.microsoft.com/office/drawing/2014/main" val="1848677122"/>
                  </a:ext>
                </a:extLst>
              </a:tr>
              <a:tr h="215346">
                <a:tc>
                  <a:txBody>
                    <a:bodyPr/>
                    <a:lstStyle/>
                    <a:p>
                      <a:pPr algn="l">
                        <a:lnSpc>
                          <a:spcPct val="115000"/>
                        </a:lnSpc>
                        <a:spcAft>
                          <a:spcPts val="1000"/>
                        </a:spcAft>
                        <a:buNone/>
                      </a:pPr>
                      <a:r>
                        <a:rPr lang="en-GB" sz="1300">
                          <a:effectLst/>
                        </a:rPr>
                        <a:t>Financial Update CEPCF</a:t>
                      </a:r>
                      <a:endParaRPr lang="en-GB"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3946" marR="63946" marT="0" marB="0"/>
                </a:tc>
                <a:tc>
                  <a:txBody>
                    <a:bodyPr/>
                    <a:lstStyle/>
                    <a:p>
                      <a:pPr algn="l">
                        <a:lnSpc>
                          <a:spcPct val="115000"/>
                        </a:lnSpc>
                        <a:spcAft>
                          <a:spcPts val="1000"/>
                        </a:spcAft>
                        <a:buNone/>
                      </a:pPr>
                      <a:r>
                        <a:rPr lang="fr-FR" sz="1300">
                          <a:effectLst/>
                        </a:rPr>
                        <a:t>11.50</a:t>
                      </a:r>
                      <a:endParaRPr lang="en-GB"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3946" marR="63946" marT="0" marB="0"/>
                </a:tc>
                <a:extLst>
                  <a:ext uri="{0D108BD9-81ED-4DB2-BD59-A6C34878D82A}">
                    <a16:rowId xmlns:a16="http://schemas.microsoft.com/office/drawing/2014/main" val="1344859377"/>
                  </a:ext>
                </a:extLst>
              </a:tr>
              <a:tr h="215346">
                <a:tc>
                  <a:txBody>
                    <a:bodyPr/>
                    <a:lstStyle/>
                    <a:p>
                      <a:pPr algn="l">
                        <a:lnSpc>
                          <a:spcPct val="115000"/>
                        </a:lnSpc>
                        <a:spcAft>
                          <a:spcPts val="1000"/>
                        </a:spcAft>
                        <a:buNone/>
                      </a:pPr>
                      <a:r>
                        <a:rPr lang="en-GB" sz="1300">
                          <a:effectLst/>
                        </a:rPr>
                        <a:t>Elections for CEPCF Steering Group Officers</a:t>
                      </a:r>
                      <a:endParaRPr lang="en-GB"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3946" marR="63946" marT="0" marB="0"/>
                </a:tc>
                <a:tc>
                  <a:txBody>
                    <a:bodyPr/>
                    <a:lstStyle/>
                    <a:p>
                      <a:pPr algn="l">
                        <a:lnSpc>
                          <a:spcPct val="115000"/>
                        </a:lnSpc>
                        <a:spcAft>
                          <a:spcPts val="1000"/>
                        </a:spcAft>
                        <a:buNone/>
                      </a:pPr>
                      <a:r>
                        <a:rPr lang="fr-FR" sz="1300">
                          <a:effectLst/>
                        </a:rPr>
                        <a:t>12.00</a:t>
                      </a:r>
                      <a:endParaRPr lang="en-GB"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3946" marR="63946" marT="0" marB="0"/>
                </a:tc>
                <a:extLst>
                  <a:ext uri="{0D108BD9-81ED-4DB2-BD59-A6C34878D82A}">
                    <a16:rowId xmlns:a16="http://schemas.microsoft.com/office/drawing/2014/main" val="3560972436"/>
                  </a:ext>
                </a:extLst>
              </a:tr>
              <a:tr h="215346">
                <a:tc>
                  <a:txBody>
                    <a:bodyPr/>
                    <a:lstStyle/>
                    <a:p>
                      <a:pPr algn="l">
                        <a:lnSpc>
                          <a:spcPct val="115000"/>
                        </a:lnSpc>
                        <a:spcAft>
                          <a:spcPts val="1000"/>
                        </a:spcAft>
                        <a:buNone/>
                      </a:pPr>
                      <a:r>
                        <a:rPr lang="en-GB" sz="1300">
                          <a:effectLst/>
                        </a:rPr>
                        <a:t>Finish</a:t>
                      </a:r>
                      <a:endParaRPr lang="en-GB"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3946" marR="63946" marT="0" marB="0"/>
                </a:tc>
                <a:tc>
                  <a:txBody>
                    <a:bodyPr/>
                    <a:lstStyle/>
                    <a:p>
                      <a:pPr algn="l">
                        <a:lnSpc>
                          <a:spcPct val="115000"/>
                        </a:lnSpc>
                        <a:spcAft>
                          <a:spcPts val="1000"/>
                        </a:spcAft>
                        <a:buNone/>
                      </a:pPr>
                      <a:r>
                        <a:rPr lang="fr-FR" sz="1300" dirty="0">
                          <a:effectLst/>
                        </a:rPr>
                        <a:t>12.30</a:t>
                      </a:r>
                      <a:endParaRPr lang="en-GB"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3946" marR="63946" marT="0" marB="0"/>
                </a:tc>
                <a:extLst>
                  <a:ext uri="{0D108BD9-81ED-4DB2-BD59-A6C34878D82A}">
                    <a16:rowId xmlns:a16="http://schemas.microsoft.com/office/drawing/2014/main" val="3115523237"/>
                  </a:ext>
                </a:extLst>
              </a:tr>
            </a:tbl>
          </a:graphicData>
        </a:graphic>
      </p:graphicFrame>
    </p:spTree>
    <p:extLst>
      <p:ext uri="{BB962C8B-B14F-4D97-AF65-F5344CB8AC3E}">
        <p14:creationId xmlns:p14="http://schemas.microsoft.com/office/powerpoint/2010/main" val="1825303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494B23E-64BA-4A50-8104-FBE7B268A39A}"/>
              </a:ext>
            </a:extLst>
          </p:cNvPr>
          <p:cNvSpPr txBox="1"/>
          <p:nvPr/>
        </p:nvSpPr>
        <p:spPr>
          <a:xfrm>
            <a:off x="680321" y="753228"/>
            <a:ext cx="9613861" cy="1080938"/>
          </a:xfrm>
          <a:prstGeom prst="rect">
            <a:avLst/>
          </a:prstGeom>
        </p:spPr>
        <p:txBody>
          <a:bodyPr vert="horz" lIns="91440" tIns="45720" rIns="91440" bIns="45720" rtlCol="0" anchor="ctr">
            <a:noAutofit/>
          </a:bodyPr>
          <a:lstStyle/>
          <a:p>
            <a:pPr marL="0" marR="0" lvl="0" indent="0" defTabSz="914400" fontAlgn="auto">
              <a:lnSpc>
                <a:spcPct val="90000"/>
              </a:lnSpc>
              <a:spcBef>
                <a:spcPct val="0"/>
              </a:spcBef>
              <a:spcAft>
                <a:spcPts val="600"/>
              </a:spcAft>
              <a:buClrTx/>
              <a:buSzTx/>
              <a:tabLst/>
              <a:defRPr/>
            </a:pPr>
            <a:r>
              <a:rPr kumimoji="0" lang="en-US" sz="3600" i="0" u="sng" strike="noStrike" cap="none" spc="0" normalizeH="0" baseline="0" noProof="0" dirty="0">
                <a:ln>
                  <a:noFill/>
                </a:ln>
                <a:solidFill>
                  <a:srgbClr val="92D050"/>
                </a:solidFill>
                <a:effectLst/>
                <a:uLnTx/>
                <a:uFillTx/>
                <a:latin typeface="Calibri" panose="020F0502020204030204" pitchFamily="34" charset="0"/>
                <a:ea typeface="+mj-ea"/>
                <a:cs typeface="Calibri" panose="020F0502020204030204" pitchFamily="34" charset="0"/>
              </a:rPr>
              <a:t>CEPCF – Listening to our members </a:t>
            </a:r>
          </a:p>
        </p:txBody>
      </p:sp>
      <p:sp>
        <p:nvSpPr>
          <p:cNvPr id="3" name="TextBox 2">
            <a:extLst>
              <a:ext uri="{FF2B5EF4-FFF2-40B4-BE49-F238E27FC236}">
                <a16:creationId xmlns:a16="http://schemas.microsoft.com/office/drawing/2014/main" id="{4C1C108A-DE9D-4746-A815-8601A718A699}"/>
              </a:ext>
            </a:extLst>
          </p:cNvPr>
          <p:cNvSpPr txBox="1"/>
          <p:nvPr/>
        </p:nvSpPr>
        <p:spPr>
          <a:xfrm>
            <a:off x="680320" y="2049696"/>
            <a:ext cx="9728953" cy="3752764"/>
          </a:xfrm>
          <a:prstGeom prst="rect">
            <a:avLst/>
          </a:prstGeom>
        </p:spPr>
        <p:txBody>
          <a:bodyPr vert="horz" lIns="91440" tIns="45720" rIns="91440" bIns="45720" rtlCol="0">
            <a:noAutofit/>
          </a:bodyPr>
          <a:lstStyle/>
          <a:p>
            <a:pPr marL="114300" lvl="0" defTabSz="914400">
              <a:lnSpc>
                <a:spcPct val="90000"/>
              </a:lnSpc>
              <a:spcAft>
                <a:spcPts val="600"/>
              </a:spcAft>
            </a:pPr>
            <a:r>
              <a:rPr lang="en-US" sz="2000" dirty="0">
                <a:latin typeface="Calibri" panose="020F0502020204030204" pitchFamily="34" charset="0"/>
                <a:cs typeface="Calibri" panose="020F0502020204030204" pitchFamily="34" charset="0"/>
              </a:rPr>
              <a:t>In order for the Steering Group to plan training and information events, and for Parent Representatives to do their job, we need to hear about parent </a:t>
            </a:r>
            <a:r>
              <a:rPr lang="en-US" sz="2000" dirty="0" err="1">
                <a:latin typeface="Calibri" panose="020F0502020204030204" pitchFamily="34" charset="0"/>
                <a:cs typeface="Calibri" panose="020F0502020204030204" pitchFamily="34" charset="0"/>
              </a:rPr>
              <a:t>carers’</a:t>
            </a:r>
            <a:r>
              <a:rPr lang="en-US" sz="2000" dirty="0">
                <a:latin typeface="Calibri" panose="020F0502020204030204" pitchFamily="34" charset="0"/>
                <a:cs typeface="Calibri" panose="020F0502020204030204" pitchFamily="34" charset="0"/>
              </a:rPr>
              <a:t> experiences and views of SEND Services in Cheshire East</a:t>
            </a:r>
            <a:br>
              <a:rPr lang="en-US" sz="2000" dirty="0">
                <a:latin typeface="Calibri" panose="020F0502020204030204" pitchFamily="34" charset="0"/>
                <a:cs typeface="Calibri" panose="020F0502020204030204" pitchFamily="34" charset="0"/>
              </a:rPr>
            </a:br>
            <a:endParaRPr lang="en-US" sz="2000" dirty="0">
              <a:latin typeface="Calibri" panose="020F0502020204030204" pitchFamily="34" charset="0"/>
              <a:cs typeface="Calibri" panose="020F0502020204030204" pitchFamily="34" charset="0"/>
            </a:endParaRPr>
          </a:p>
          <a:p>
            <a:pPr marL="457200" lvl="0" indent="-342900" defTabSz="914400">
              <a:lnSpc>
                <a:spcPct val="90000"/>
              </a:lnSpc>
              <a:spcAft>
                <a:spcPts val="600"/>
              </a:spcAft>
              <a:buFont typeface="Wingdings" panose="05000000000000000000" pitchFamily="2" charset="2"/>
              <a:buChar char="Ø"/>
            </a:pPr>
            <a:r>
              <a:rPr lang="en-US" sz="2000" dirty="0">
                <a:latin typeface="Calibri" panose="020F0502020204030204" pitchFamily="34" charset="0"/>
                <a:cs typeface="Calibri" panose="020F0502020204030204" pitchFamily="34" charset="0"/>
              </a:rPr>
              <a:t>Members can contact us </a:t>
            </a:r>
          </a:p>
          <a:p>
            <a:pPr marL="457200" lvl="0" indent="-342900" defTabSz="914400">
              <a:lnSpc>
                <a:spcPct val="90000"/>
              </a:lnSpc>
              <a:spcAft>
                <a:spcPts val="600"/>
              </a:spcAft>
              <a:buFont typeface="Wingdings" panose="05000000000000000000" pitchFamily="2" charset="2"/>
              <a:buChar char="Ø"/>
            </a:pPr>
            <a:endParaRPr lang="en-US" sz="2000" dirty="0">
              <a:latin typeface="Calibri" panose="020F0502020204030204" pitchFamily="34" charset="0"/>
              <a:cs typeface="Calibri" panose="020F0502020204030204" pitchFamily="34" charset="0"/>
            </a:endParaRPr>
          </a:p>
          <a:p>
            <a:pPr marL="457200" lvl="0" indent="-342900" defTabSz="914400">
              <a:lnSpc>
                <a:spcPct val="90000"/>
              </a:lnSpc>
              <a:spcAft>
                <a:spcPts val="600"/>
              </a:spcAft>
              <a:buFont typeface="Wingdings" panose="05000000000000000000" pitchFamily="2" charset="2"/>
              <a:buChar char="Ø"/>
            </a:pPr>
            <a:r>
              <a:rPr lang="en-US" sz="2000" dirty="0">
                <a:latin typeface="Calibri" panose="020F0502020204030204" pitchFamily="34" charset="0"/>
                <a:cs typeface="Calibri" panose="020F0502020204030204" pitchFamily="34" charset="0"/>
              </a:rPr>
              <a:t>Joining in discussions (coffee mornings, Facebook group </a:t>
            </a:r>
            <a:r>
              <a:rPr lang="en-US" sz="2000" dirty="0" err="1">
                <a:latin typeface="Calibri" panose="020F0502020204030204" pitchFamily="34" charset="0"/>
                <a:cs typeface="Calibri" panose="020F0502020204030204" pitchFamily="34" charset="0"/>
              </a:rPr>
              <a:t>etc</a:t>
            </a:r>
            <a:r>
              <a:rPr lang="en-US" sz="2000" dirty="0">
                <a:latin typeface="Calibri" panose="020F0502020204030204" pitchFamily="34" charset="0"/>
                <a:cs typeface="Calibri" panose="020F0502020204030204" pitchFamily="34" charset="0"/>
              </a:rPr>
              <a:t>) </a:t>
            </a:r>
          </a:p>
          <a:p>
            <a:pPr marL="457200" lvl="0" indent="-342900" defTabSz="914400">
              <a:lnSpc>
                <a:spcPct val="90000"/>
              </a:lnSpc>
              <a:spcAft>
                <a:spcPts val="600"/>
              </a:spcAft>
              <a:buFont typeface="Wingdings" panose="05000000000000000000" pitchFamily="2" charset="2"/>
              <a:buChar char="Ø"/>
            </a:pPr>
            <a:endParaRPr lang="en-US" sz="2000" dirty="0">
              <a:latin typeface="Calibri" panose="020F0502020204030204" pitchFamily="34" charset="0"/>
              <a:cs typeface="Calibri" panose="020F0502020204030204" pitchFamily="34" charset="0"/>
            </a:endParaRPr>
          </a:p>
          <a:p>
            <a:pPr marL="457200" lvl="0" indent="-342900" defTabSz="914400">
              <a:lnSpc>
                <a:spcPct val="90000"/>
              </a:lnSpc>
              <a:spcAft>
                <a:spcPts val="600"/>
              </a:spcAft>
              <a:buFont typeface="Wingdings" panose="05000000000000000000" pitchFamily="2" charset="2"/>
              <a:buChar char="Ø"/>
            </a:pPr>
            <a:r>
              <a:rPr lang="en-US" sz="2000" dirty="0">
                <a:latin typeface="Calibri" panose="020F0502020204030204" pitchFamily="34" charset="0"/>
                <a:cs typeface="Calibri" panose="020F0502020204030204" pitchFamily="34" charset="0"/>
              </a:rPr>
              <a:t>Asking for feedback / “focus groups” on specific experiences</a:t>
            </a:r>
          </a:p>
          <a:p>
            <a:pPr marL="457200" lvl="0" indent="-342900" defTabSz="914400">
              <a:lnSpc>
                <a:spcPct val="90000"/>
              </a:lnSpc>
              <a:spcAft>
                <a:spcPts val="600"/>
              </a:spcAft>
              <a:buFont typeface="Wingdings" panose="05000000000000000000" pitchFamily="2" charset="2"/>
              <a:buChar char="Ø"/>
            </a:pPr>
            <a:endParaRPr lang="en-US" sz="2000" dirty="0">
              <a:latin typeface="Calibri" panose="020F0502020204030204" pitchFamily="34" charset="0"/>
              <a:cs typeface="Calibri" panose="020F0502020204030204" pitchFamily="34" charset="0"/>
            </a:endParaRPr>
          </a:p>
          <a:p>
            <a:pPr marL="457200" lvl="0" indent="-342900" defTabSz="914400">
              <a:lnSpc>
                <a:spcPct val="90000"/>
              </a:lnSpc>
              <a:spcAft>
                <a:spcPts val="600"/>
              </a:spcAft>
              <a:buFont typeface="Wingdings" panose="05000000000000000000" pitchFamily="2" charset="2"/>
              <a:buChar char="Ø"/>
            </a:pPr>
            <a:r>
              <a:rPr lang="en-US" sz="2000" dirty="0">
                <a:latin typeface="Calibri" panose="020F0502020204030204" pitchFamily="34" charset="0"/>
                <a:cs typeface="Calibri" panose="020F0502020204030204" pitchFamily="34" charset="0"/>
              </a:rPr>
              <a:t>Carrying out surveys </a:t>
            </a:r>
          </a:p>
          <a:p>
            <a:pPr marL="457200" lvl="0" indent="-342900" defTabSz="914400">
              <a:lnSpc>
                <a:spcPct val="90000"/>
              </a:lnSpc>
              <a:spcAft>
                <a:spcPts val="600"/>
              </a:spcAft>
              <a:buFont typeface="Wingdings" panose="05000000000000000000" pitchFamily="2" charset="2"/>
              <a:buChar char="Ø"/>
            </a:pPr>
            <a:endParaRPr lang="en-US" sz="2000" dirty="0">
              <a:latin typeface="Calibri" panose="020F0502020204030204" pitchFamily="34" charset="0"/>
              <a:cs typeface="Calibri" panose="020F0502020204030204" pitchFamily="34" charset="0"/>
            </a:endParaRPr>
          </a:p>
          <a:p>
            <a:pPr marL="800100" lvl="1" indent="-228600" defTabSz="914400">
              <a:lnSpc>
                <a:spcPct val="90000"/>
              </a:lnSpc>
              <a:spcAft>
                <a:spcPts val="600"/>
              </a:spcAft>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800100" lvl="1" indent="-228600" defTabSz="914400">
              <a:lnSpc>
                <a:spcPct val="90000"/>
              </a:lnSpc>
              <a:spcAft>
                <a:spcPts val="600"/>
              </a:spcAft>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lvl="0" indent="-228600" defTabSz="914400">
              <a:lnSpc>
                <a:spcPct val="90000"/>
              </a:lnSpc>
              <a:spcAft>
                <a:spcPts val="600"/>
              </a:spcAft>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FB2C3173-70BE-4F3A-8F7B-A05344C80F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47482" y="5136002"/>
            <a:ext cx="2692907" cy="1487831"/>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225278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26F251-0146-40AF-BDEE-4EDBD4290081}"/>
              </a:ext>
            </a:extLst>
          </p:cNvPr>
          <p:cNvSpPr txBox="1"/>
          <p:nvPr/>
        </p:nvSpPr>
        <p:spPr>
          <a:xfrm>
            <a:off x="595916" y="2705725"/>
            <a:ext cx="8578920" cy="1200329"/>
          </a:xfrm>
          <a:prstGeom prst="rect">
            <a:avLst/>
          </a:prstGeom>
          <a:noFill/>
        </p:spPr>
        <p:txBody>
          <a:bodyPr wrap="square" rtlCol="0">
            <a:spAutoFit/>
          </a:bodyPr>
          <a:lstStyle/>
          <a:p>
            <a:r>
              <a:rPr lang="en-GB" sz="3600" u="sng" dirty="0">
                <a:solidFill>
                  <a:srgbClr val="92D050"/>
                </a:solidFill>
                <a:latin typeface="Calibri" panose="020F0502020204030204" pitchFamily="34" charset="0"/>
                <a:cs typeface="Calibri" panose="020F0502020204030204" pitchFamily="34" charset="0"/>
              </a:rPr>
              <a:t>Cheshire East PCF </a:t>
            </a:r>
            <a:br>
              <a:rPr lang="en-GB" sz="3600" u="sng" dirty="0">
                <a:solidFill>
                  <a:srgbClr val="92D050"/>
                </a:solidFill>
                <a:latin typeface="Calibri" panose="020F0502020204030204" pitchFamily="34" charset="0"/>
                <a:cs typeface="Calibri" panose="020F0502020204030204" pitchFamily="34" charset="0"/>
              </a:rPr>
            </a:br>
            <a:r>
              <a:rPr lang="en-GB" sz="3600" u="sng" dirty="0">
                <a:solidFill>
                  <a:srgbClr val="92D050"/>
                </a:solidFill>
                <a:latin typeface="Calibri" panose="020F0502020204030204" pitchFamily="34" charset="0"/>
                <a:cs typeface="Calibri" panose="020F0502020204030204" pitchFamily="34" charset="0"/>
              </a:rPr>
              <a:t>Treasurer’s Report 2024-25</a:t>
            </a:r>
          </a:p>
        </p:txBody>
      </p:sp>
      <p:pic>
        <p:nvPicPr>
          <p:cNvPr id="5" name="Picture 4">
            <a:extLst>
              <a:ext uri="{FF2B5EF4-FFF2-40B4-BE49-F238E27FC236}">
                <a16:creationId xmlns:a16="http://schemas.microsoft.com/office/drawing/2014/main" id="{61101959-48D8-4591-B7A2-46A9884B73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47482" y="5136002"/>
            <a:ext cx="2692907" cy="1487831"/>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1841995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706E95B-5FA1-426F-A08D-F5C2CF375102}"/>
              </a:ext>
            </a:extLst>
          </p:cNvPr>
          <p:cNvSpPr txBox="1"/>
          <p:nvPr/>
        </p:nvSpPr>
        <p:spPr>
          <a:xfrm>
            <a:off x="7256015" y="31448"/>
            <a:ext cx="3437920" cy="1754326"/>
          </a:xfrm>
          <a:prstGeom prst="rect">
            <a:avLst/>
          </a:prstGeom>
          <a:noFill/>
        </p:spPr>
        <p:txBody>
          <a:bodyPr wrap="square" rtlCol="0">
            <a:spAutoFit/>
          </a:bodyPr>
          <a:lstStyle/>
          <a:p>
            <a:r>
              <a:rPr lang="en-GB" sz="3600" u="sng" dirty="0">
                <a:solidFill>
                  <a:srgbClr val="92D050"/>
                </a:solidFill>
                <a:latin typeface="Calibri" panose="020F0502020204030204" pitchFamily="34" charset="0"/>
                <a:cs typeface="Calibri" panose="020F0502020204030204" pitchFamily="34" charset="0"/>
              </a:rPr>
              <a:t>Grant Expenditure </a:t>
            </a:r>
          </a:p>
          <a:p>
            <a:r>
              <a:rPr lang="en-GB" sz="3600" u="sng" dirty="0">
                <a:solidFill>
                  <a:srgbClr val="92D050"/>
                </a:solidFill>
                <a:latin typeface="Calibri" panose="020F0502020204030204" pitchFamily="34" charset="0"/>
                <a:cs typeface="Calibri" panose="020F0502020204030204" pitchFamily="34" charset="0"/>
              </a:rPr>
              <a:t>2024-2025</a:t>
            </a:r>
          </a:p>
        </p:txBody>
      </p:sp>
      <p:sp>
        <p:nvSpPr>
          <p:cNvPr id="7" name="TextBox 6">
            <a:extLst>
              <a:ext uri="{FF2B5EF4-FFF2-40B4-BE49-F238E27FC236}">
                <a16:creationId xmlns:a16="http://schemas.microsoft.com/office/drawing/2014/main" id="{8801078F-F3AA-4AB7-8905-A2AF09DEA249}"/>
              </a:ext>
            </a:extLst>
          </p:cNvPr>
          <p:cNvSpPr txBox="1"/>
          <p:nvPr/>
        </p:nvSpPr>
        <p:spPr>
          <a:xfrm>
            <a:off x="7047414" y="2183615"/>
            <a:ext cx="4869283" cy="1323439"/>
          </a:xfrm>
          <a:prstGeom prst="rect">
            <a:avLst/>
          </a:prstGeom>
          <a:noFill/>
        </p:spPr>
        <p:txBody>
          <a:bodyPr wrap="square" rtlCol="0">
            <a:spAutoFit/>
          </a:bodyPr>
          <a:lstStyle/>
          <a:p>
            <a:pPr marL="342900" indent="-342900">
              <a:buFont typeface="Wingdings" panose="05000000000000000000" pitchFamily="2" charset="2"/>
              <a:buChar char="Ø"/>
            </a:pPr>
            <a:r>
              <a:rPr lang="en-GB" sz="2000" dirty="0">
                <a:latin typeface="Calibri" panose="020F0502020204030204" pitchFamily="34" charset="0"/>
                <a:cs typeface="Calibri" panose="020F0502020204030204" pitchFamily="34" charset="0"/>
              </a:rPr>
              <a:t>Total Money Received: 	£17,500</a:t>
            </a:r>
          </a:p>
          <a:p>
            <a:pPr marL="342900" indent="-342900">
              <a:buFont typeface="Wingdings" panose="05000000000000000000" pitchFamily="2" charset="2"/>
              <a:buChar char="Ø"/>
            </a:pPr>
            <a:r>
              <a:rPr lang="en-GB" sz="2000" dirty="0">
                <a:latin typeface="Calibri" panose="020F0502020204030204" pitchFamily="34" charset="0"/>
                <a:cs typeface="Calibri" panose="020F0502020204030204" pitchFamily="34" charset="0"/>
              </a:rPr>
              <a:t>Total Expenditure :        £17,500.76</a:t>
            </a:r>
          </a:p>
          <a:p>
            <a:pPr marL="342900" indent="-342900">
              <a:buFont typeface="Wingdings" panose="05000000000000000000" pitchFamily="2" charset="2"/>
              <a:buChar char="Ø"/>
            </a:pPr>
            <a:r>
              <a:rPr lang="en-GB" sz="2000" dirty="0">
                <a:latin typeface="Calibri" panose="020F0502020204030204" pitchFamily="34" charset="0"/>
                <a:cs typeface="Calibri" panose="020F0502020204030204" pitchFamily="34" charset="0"/>
              </a:rPr>
              <a:t>Total Underspend          £        -0.76</a:t>
            </a:r>
          </a:p>
          <a:p>
            <a:endParaRPr lang="en-GB" sz="2000" dirty="0">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32AC2BA3-CB2B-47EF-BBB3-D2328CEBC3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47482" y="5136002"/>
            <a:ext cx="2692907" cy="1487831"/>
          </a:xfrm>
          <a:prstGeom prst="rect">
            <a:avLst/>
          </a:prstGeom>
          <a:ln>
            <a:noFill/>
          </a:ln>
          <a:effectLst>
            <a:outerShdw blurRad="76200" dist="63500" dir="5040000" algn="tl" rotWithShape="0">
              <a:srgbClr val="000000">
                <a:alpha val="41000"/>
              </a:srgbClr>
            </a:outerShdw>
          </a:effectLst>
        </p:spPr>
      </p:pic>
      <p:graphicFrame>
        <p:nvGraphicFramePr>
          <p:cNvPr id="5" name="Table 4">
            <a:extLst>
              <a:ext uri="{FF2B5EF4-FFF2-40B4-BE49-F238E27FC236}">
                <a16:creationId xmlns:a16="http://schemas.microsoft.com/office/drawing/2014/main" id="{33FE10DC-3655-E17A-B366-0095C7D55938}"/>
              </a:ext>
            </a:extLst>
          </p:cNvPr>
          <p:cNvGraphicFramePr>
            <a:graphicFrameLocks noGrp="1"/>
          </p:cNvGraphicFramePr>
          <p:nvPr/>
        </p:nvGraphicFramePr>
        <p:xfrm>
          <a:off x="394268" y="225017"/>
          <a:ext cx="6047475" cy="5191760"/>
        </p:xfrm>
        <a:graphic>
          <a:graphicData uri="http://schemas.openxmlformats.org/drawingml/2006/table">
            <a:tbl>
              <a:tblPr firstRow="1" bandRow="1">
                <a:tableStyleId>{93296810-A885-4BE3-A3E7-6D5BEEA58F35}</a:tableStyleId>
              </a:tblPr>
              <a:tblGrid>
                <a:gridCol w="2640198">
                  <a:extLst>
                    <a:ext uri="{9D8B030D-6E8A-4147-A177-3AD203B41FA5}">
                      <a16:colId xmlns:a16="http://schemas.microsoft.com/office/drawing/2014/main" val="3142887032"/>
                    </a:ext>
                  </a:extLst>
                </a:gridCol>
                <a:gridCol w="3407277">
                  <a:extLst>
                    <a:ext uri="{9D8B030D-6E8A-4147-A177-3AD203B41FA5}">
                      <a16:colId xmlns:a16="http://schemas.microsoft.com/office/drawing/2014/main" val="1776653404"/>
                    </a:ext>
                  </a:extLst>
                </a:gridCol>
              </a:tblGrid>
              <a:tr h="370840">
                <a:tc>
                  <a:txBody>
                    <a:bodyPr/>
                    <a:lstStyle/>
                    <a:p>
                      <a:r>
                        <a:rPr lang="en-GB" dirty="0"/>
                        <a:t>Area</a:t>
                      </a:r>
                    </a:p>
                  </a:txBody>
                  <a:tcPr/>
                </a:tc>
                <a:tc>
                  <a:txBody>
                    <a:bodyPr/>
                    <a:lstStyle/>
                    <a:p>
                      <a:r>
                        <a:rPr lang="en-GB" dirty="0"/>
                        <a:t>Spend in £</a:t>
                      </a:r>
                    </a:p>
                  </a:txBody>
                  <a:tcPr/>
                </a:tc>
                <a:extLst>
                  <a:ext uri="{0D108BD9-81ED-4DB2-BD59-A6C34878D82A}">
                    <a16:rowId xmlns:a16="http://schemas.microsoft.com/office/drawing/2014/main" val="404247429"/>
                  </a:ext>
                </a:extLst>
              </a:tr>
              <a:tr h="370840">
                <a:tc>
                  <a:txBody>
                    <a:bodyPr/>
                    <a:lstStyle/>
                    <a:p>
                      <a:r>
                        <a:rPr lang="en-GB" dirty="0"/>
                        <a:t>Events</a:t>
                      </a:r>
                    </a:p>
                  </a:txBody>
                  <a:tcPr/>
                </a:tc>
                <a:tc>
                  <a:txBody>
                    <a:bodyPr/>
                    <a:lstStyle/>
                    <a:p>
                      <a:pPr algn="r"/>
                      <a:r>
                        <a:rPr lang="en-GB" dirty="0"/>
                        <a:t>416.00</a:t>
                      </a:r>
                    </a:p>
                  </a:txBody>
                  <a:tcPr/>
                </a:tc>
                <a:extLst>
                  <a:ext uri="{0D108BD9-81ED-4DB2-BD59-A6C34878D82A}">
                    <a16:rowId xmlns:a16="http://schemas.microsoft.com/office/drawing/2014/main" val="1275179196"/>
                  </a:ext>
                </a:extLst>
              </a:tr>
              <a:tr h="370840">
                <a:tc>
                  <a:txBody>
                    <a:bodyPr/>
                    <a:lstStyle/>
                    <a:p>
                      <a:r>
                        <a:rPr lang="en-GB" dirty="0"/>
                        <a:t>Meetings</a:t>
                      </a:r>
                    </a:p>
                  </a:txBody>
                  <a:tcPr/>
                </a:tc>
                <a:tc>
                  <a:txBody>
                    <a:bodyPr/>
                    <a:lstStyle/>
                    <a:p>
                      <a:pPr algn="r"/>
                      <a:r>
                        <a:rPr lang="en-GB" dirty="0"/>
                        <a:t>144.75</a:t>
                      </a:r>
                    </a:p>
                  </a:txBody>
                  <a:tcPr/>
                </a:tc>
                <a:extLst>
                  <a:ext uri="{0D108BD9-81ED-4DB2-BD59-A6C34878D82A}">
                    <a16:rowId xmlns:a16="http://schemas.microsoft.com/office/drawing/2014/main" val="3393841986"/>
                  </a:ext>
                </a:extLst>
              </a:tr>
              <a:tr h="370840">
                <a:tc>
                  <a:txBody>
                    <a:bodyPr/>
                    <a:lstStyle/>
                    <a:p>
                      <a:r>
                        <a:rPr lang="en-GB" dirty="0"/>
                        <a:t>Training</a:t>
                      </a:r>
                    </a:p>
                  </a:txBody>
                  <a:tcPr/>
                </a:tc>
                <a:tc>
                  <a:txBody>
                    <a:bodyPr/>
                    <a:lstStyle/>
                    <a:p>
                      <a:pPr algn="r"/>
                      <a:r>
                        <a:rPr lang="en-GB" dirty="0"/>
                        <a:t>1533.00</a:t>
                      </a:r>
                    </a:p>
                  </a:txBody>
                  <a:tcPr/>
                </a:tc>
                <a:extLst>
                  <a:ext uri="{0D108BD9-81ED-4DB2-BD59-A6C34878D82A}">
                    <a16:rowId xmlns:a16="http://schemas.microsoft.com/office/drawing/2014/main" val="665979029"/>
                  </a:ext>
                </a:extLst>
              </a:tr>
              <a:tr h="370840">
                <a:tc>
                  <a:txBody>
                    <a:bodyPr/>
                    <a:lstStyle/>
                    <a:p>
                      <a:r>
                        <a:rPr lang="en-GB" dirty="0"/>
                        <a:t>Staffing Costs</a:t>
                      </a:r>
                    </a:p>
                  </a:txBody>
                  <a:tcPr/>
                </a:tc>
                <a:tc>
                  <a:txBody>
                    <a:bodyPr/>
                    <a:lstStyle/>
                    <a:p>
                      <a:pPr algn="r"/>
                      <a:r>
                        <a:rPr lang="en-GB" dirty="0"/>
                        <a:t>8342.27</a:t>
                      </a:r>
                    </a:p>
                  </a:txBody>
                  <a:tcPr/>
                </a:tc>
                <a:extLst>
                  <a:ext uri="{0D108BD9-81ED-4DB2-BD59-A6C34878D82A}">
                    <a16:rowId xmlns:a16="http://schemas.microsoft.com/office/drawing/2014/main" val="1720956979"/>
                  </a:ext>
                </a:extLst>
              </a:tr>
              <a:tr h="370840">
                <a:tc>
                  <a:txBody>
                    <a:bodyPr/>
                    <a:lstStyle/>
                    <a:p>
                      <a:r>
                        <a:rPr lang="en-GB" dirty="0"/>
                        <a:t>Hard to Reach</a:t>
                      </a:r>
                    </a:p>
                  </a:txBody>
                  <a:tcPr/>
                </a:tc>
                <a:tc>
                  <a:txBody>
                    <a:bodyPr/>
                    <a:lstStyle/>
                    <a:p>
                      <a:pPr algn="r"/>
                      <a:r>
                        <a:rPr lang="en-GB" dirty="0"/>
                        <a:t>3090.00</a:t>
                      </a:r>
                    </a:p>
                  </a:txBody>
                  <a:tcPr/>
                </a:tc>
                <a:extLst>
                  <a:ext uri="{0D108BD9-81ED-4DB2-BD59-A6C34878D82A}">
                    <a16:rowId xmlns:a16="http://schemas.microsoft.com/office/drawing/2014/main" val="1059793439"/>
                  </a:ext>
                </a:extLst>
              </a:tr>
              <a:tr h="370840">
                <a:tc>
                  <a:txBody>
                    <a:bodyPr/>
                    <a:lstStyle/>
                    <a:p>
                      <a:r>
                        <a:rPr lang="en-GB" dirty="0"/>
                        <a:t>Infrastructure</a:t>
                      </a:r>
                    </a:p>
                  </a:txBody>
                  <a:tcPr/>
                </a:tc>
                <a:tc>
                  <a:txBody>
                    <a:bodyPr/>
                    <a:lstStyle/>
                    <a:p>
                      <a:pPr algn="r"/>
                      <a:r>
                        <a:rPr lang="en-GB" dirty="0"/>
                        <a:t>1662.91</a:t>
                      </a:r>
                    </a:p>
                  </a:txBody>
                  <a:tcPr/>
                </a:tc>
                <a:extLst>
                  <a:ext uri="{0D108BD9-81ED-4DB2-BD59-A6C34878D82A}">
                    <a16:rowId xmlns:a16="http://schemas.microsoft.com/office/drawing/2014/main" val="3107569366"/>
                  </a:ext>
                </a:extLst>
              </a:tr>
              <a:tr h="370840">
                <a:tc>
                  <a:txBody>
                    <a:bodyPr/>
                    <a:lstStyle/>
                    <a:p>
                      <a:r>
                        <a:rPr lang="en-GB" dirty="0"/>
                        <a:t>Develop info/resources</a:t>
                      </a:r>
                    </a:p>
                  </a:txBody>
                  <a:tcPr/>
                </a:tc>
                <a:tc>
                  <a:txBody>
                    <a:bodyPr/>
                    <a:lstStyle/>
                    <a:p>
                      <a:pPr algn="r"/>
                      <a:r>
                        <a:rPr lang="en-GB" dirty="0"/>
                        <a:t>384.00</a:t>
                      </a:r>
                    </a:p>
                  </a:txBody>
                  <a:tcPr/>
                </a:tc>
                <a:extLst>
                  <a:ext uri="{0D108BD9-81ED-4DB2-BD59-A6C34878D82A}">
                    <a16:rowId xmlns:a16="http://schemas.microsoft.com/office/drawing/2014/main" val="2150996185"/>
                  </a:ext>
                </a:extLst>
              </a:tr>
              <a:tr h="370840">
                <a:tc>
                  <a:txBody>
                    <a:bodyPr/>
                    <a:lstStyle/>
                    <a:p>
                      <a:r>
                        <a:rPr lang="en-GB" dirty="0"/>
                        <a:t>Web Development</a:t>
                      </a:r>
                    </a:p>
                  </a:txBody>
                  <a:tcPr/>
                </a:tc>
                <a:tc>
                  <a:txBody>
                    <a:bodyPr/>
                    <a:lstStyle/>
                    <a:p>
                      <a:pPr algn="r"/>
                      <a:r>
                        <a:rPr lang="en-GB" dirty="0"/>
                        <a:t>540.00</a:t>
                      </a:r>
                    </a:p>
                  </a:txBody>
                  <a:tcPr/>
                </a:tc>
                <a:extLst>
                  <a:ext uri="{0D108BD9-81ED-4DB2-BD59-A6C34878D82A}">
                    <a16:rowId xmlns:a16="http://schemas.microsoft.com/office/drawing/2014/main" val="2418928234"/>
                  </a:ext>
                </a:extLst>
              </a:tr>
              <a:tr h="370840">
                <a:tc>
                  <a:txBody>
                    <a:bodyPr/>
                    <a:lstStyle/>
                    <a:p>
                      <a:r>
                        <a:rPr lang="en-GB" dirty="0"/>
                        <a:t>Parent Carer Expenses</a:t>
                      </a:r>
                    </a:p>
                  </a:txBody>
                  <a:tcPr/>
                </a:tc>
                <a:tc>
                  <a:txBody>
                    <a:bodyPr/>
                    <a:lstStyle/>
                    <a:p>
                      <a:pPr algn="r"/>
                      <a:r>
                        <a:rPr lang="en-GB" dirty="0"/>
                        <a:t>1364.03</a:t>
                      </a:r>
                    </a:p>
                  </a:txBody>
                  <a:tcPr/>
                </a:tc>
                <a:extLst>
                  <a:ext uri="{0D108BD9-81ED-4DB2-BD59-A6C34878D82A}">
                    <a16:rowId xmlns:a16="http://schemas.microsoft.com/office/drawing/2014/main" val="2069279277"/>
                  </a:ext>
                </a:extLst>
              </a:tr>
              <a:tr h="370840">
                <a:tc>
                  <a:txBody>
                    <a:bodyPr/>
                    <a:lstStyle/>
                    <a:p>
                      <a:r>
                        <a:rPr lang="en-GB" dirty="0"/>
                        <a:t>Other</a:t>
                      </a:r>
                    </a:p>
                  </a:txBody>
                  <a:tcPr/>
                </a:tc>
                <a:tc>
                  <a:txBody>
                    <a:bodyPr/>
                    <a:lstStyle/>
                    <a:p>
                      <a:pPr algn="r"/>
                      <a:r>
                        <a:rPr lang="en-GB" dirty="0"/>
                        <a:t>23.80</a:t>
                      </a:r>
                    </a:p>
                  </a:txBody>
                  <a:tcPr/>
                </a:tc>
                <a:extLst>
                  <a:ext uri="{0D108BD9-81ED-4DB2-BD59-A6C34878D82A}">
                    <a16:rowId xmlns:a16="http://schemas.microsoft.com/office/drawing/2014/main" val="3026602802"/>
                  </a:ext>
                </a:extLst>
              </a:tr>
              <a:tr h="370840">
                <a:tc>
                  <a:txBody>
                    <a:bodyPr/>
                    <a:lstStyle/>
                    <a:p>
                      <a:r>
                        <a:rPr lang="en-GB" b="1" dirty="0"/>
                        <a:t>Total Spend</a:t>
                      </a:r>
                    </a:p>
                  </a:txBody>
                  <a:tcPr/>
                </a:tc>
                <a:tc>
                  <a:txBody>
                    <a:bodyPr/>
                    <a:lstStyle/>
                    <a:p>
                      <a:pPr algn="r"/>
                      <a:r>
                        <a:rPr lang="en-GB" b="1" dirty="0"/>
                        <a:t>17,500.76</a:t>
                      </a:r>
                    </a:p>
                  </a:txBody>
                  <a:tcPr/>
                </a:tc>
                <a:extLst>
                  <a:ext uri="{0D108BD9-81ED-4DB2-BD59-A6C34878D82A}">
                    <a16:rowId xmlns:a16="http://schemas.microsoft.com/office/drawing/2014/main" val="3633394930"/>
                  </a:ext>
                </a:extLst>
              </a:tr>
              <a:tr h="370840">
                <a:tc>
                  <a:txBody>
                    <a:bodyPr/>
                    <a:lstStyle/>
                    <a:p>
                      <a:r>
                        <a:rPr lang="en-GB" dirty="0"/>
                        <a:t>Remainder</a:t>
                      </a:r>
                    </a:p>
                  </a:txBody>
                  <a:tcPr/>
                </a:tc>
                <a:tc>
                  <a:txBody>
                    <a:bodyPr/>
                    <a:lstStyle/>
                    <a:p>
                      <a:pPr algn="r"/>
                      <a:r>
                        <a:rPr lang="en-GB" dirty="0"/>
                        <a:t>-0.76</a:t>
                      </a:r>
                    </a:p>
                  </a:txBody>
                  <a:tcPr/>
                </a:tc>
                <a:extLst>
                  <a:ext uri="{0D108BD9-81ED-4DB2-BD59-A6C34878D82A}">
                    <a16:rowId xmlns:a16="http://schemas.microsoft.com/office/drawing/2014/main" val="1453879474"/>
                  </a:ext>
                </a:extLst>
              </a:tr>
              <a:tr h="370840">
                <a:tc>
                  <a:txBody>
                    <a:bodyPr/>
                    <a:lstStyle/>
                    <a:p>
                      <a:endParaRPr lang="en-GB" dirty="0"/>
                    </a:p>
                  </a:txBody>
                  <a:tcPr/>
                </a:tc>
                <a:tc>
                  <a:txBody>
                    <a:bodyPr/>
                    <a:lstStyle/>
                    <a:p>
                      <a:endParaRPr lang="en-GB" dirty="0"/>
                    </a:p>
                  </a:txBody>
                  <a:tcPr/>
                </a:tc>
                <a:extLst>
                  <a:ext uri="{0D108BD9-81ED-4DB2-BD59-A6C34878D82A}">
                    <a16:rowId xmlns:a16="http://schemas.microsoft.com/office/drawing/2014/main" val="690191698"/>
                  </a:ext>
                </a:extLst>
              </a:tr>
            </a:tbl>
          </a:graphicData>
        </a:graphic>
      </p:graphicFrame>
    </p:spTree>
    <p:extLst>
      <p:ext uri="{BB962C8B-B14F-4D97-AF65-F5344CB8AC3E}">
        <p14:creationId xmlns:p14="http://schemas.microsoft.com/office/powerpoint/2010/main" val="15660237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7D3726B-8897-7975-15D7-868C1F9F0994}"/>
              </a:ext>
            </a:extLst>
          </p:cNvPr>
          <p:cNvSpPr txBox="1"/>
          <p:nvPr/>
        </p:nvSpPr>
        <p:spPr>
          <a:xfrm>
            <a:off x="7256015" y="31448"/>
            <a:ext cx="3437920" cy="1200329"/>
          </a:xfrm>
          <a:prstGeom prst="rect">
            <a:avLst/>
          </a:prstGeom>
          <a:noFill/>
        </p:spPr>
        <p:txBody>
          <a:bodyPr wrap="square" rtlCol="0">
            <a:spAutoFit/>
          </a:bodyPr>
          <a:lstStyle/>
          <a:p>
            <a:r>
              <a:rPr lang="en-GB" sz="3600" u="sng" dirty="0">
                <a:solidFill>
                  <a:srgbClr val="92D050"/>
                </a:solidFill>
                <a:latin typeface="Calibri" panose="020F0502020204030204" pitchFamily="34" charset="0"/>
                <a:cs typeface="Calibri" panose="020F0502020204030204" pitchFamily="34" charset="0"/>
              </a:rPr>
              <a:t>PINS Expenditure </a:t>
            </a:r>
          </a:p>
          <a:p>
            <a:r>
              <a:rPr lang="en-GB" sz="3600" u="sng" dirty="0">
                <a:solidFill>
                  <a:srgbClr val="92D050"/>
                </a:solidFill>
                <a:latin typeface="Calibri" panose="020F0502020204030204" pitchFamily="34" charset="0"/>
                <a:cs typeface="Calibri" panose="020F0502020204030204" pitchFamily="34" charset="0"/>
              </a:rPr>
              <a:t>2024-2025</a:t>
            </a:r>
          </a:p>
        </p:txBody>
      </p:sp>
      <p:sp>
        <p:nvSpPr>
          <p:cNvPr id="3" name="TextBox 2">
            <a:extLst>
              <a:ext uri="{FF2B5EF4-FFF2-40B4-BE49-F238E27FC236}">
                <a16:creationId xmlns:a16="http://schemas.microsoft.com/office/drawing/2014/main" id="{0C2989F5-9824-39C6-FC85-32CEAD0CDB38}"/>
              </a:ext>
            </a:extLst>
          </p:cNvPr>
          <p:cNvSpPr txBox="1"/>
          <p:nvPr/>
        </p:nvSpPr>
        <p:spPr>
          <a:xfrm>
            <a:off x="7047414" y="2183615"/>
            <a:ext cx="4869283" cy="1323439"/>
          </a:xfrm>
          <a:prstGeom prst="rect">
            <a:avLst/>
          </a:prstGeom>
          <a:noFill/>
        </p:spPr>
        <p:txBody>
          <a:bodyPr wrap="square" rtlCol="0">
            <a:spAutoFit/>
          </a:bodyPr>
          <a:lstStyle/>
          <a:p>
            <a:pPr marL="342900" indent="-342900">
              <a:buFont typeface="Wingdings" panose="05000000000000000000" pitchFamily="2" charset="2"/>
              <a:buChar char="Ø"/>
            </a:pPr>
            <a:r>
              <a:rPr lang="en-GB" sz="2000" dirty="0">
                <a:latin typeface="Calibri" panose="020F0502020204030204" pitchFamily="34" charset="0"/>
                <a:cs typeface="Calibri" panose="020F0502020204030204" pitchFamily="34" charset="0"/>
              </a:rPr>
              <a:t>Total Money Received: 	£8140.00</a:t>
            </a:r>
          </a:p>
          <a:p>
            <a:pPr marL="342900" indent="-342900">
              <a:buFont typeface="Wingdings" panose="05000000000000000000" pitchFamily="2" charset="2"/>
              <a:buChar char="Ø"/>
            </a:pPr>
            <a:r>
              <a:rPr lang="en-GB" sz="2000" dirty="0">
                <a:latin typeface="Calibri" panose="020F0502020204030204" pitchFamily="34" charset="0"/>
                <a:cs typeface="Calibri" panose="020F0502020204030204" pitchFamily="34" charset="0"/>
              </a:rPr>
              <a:t>Total Expenditure :        £3029.95</a:t>
            </a:r>
          </a:p>
          <a:p>
            <a:pPr marL="342900" indent="-342900">
              <a:buFont typeface="Wingdings" panose="05000000000000000000" pitchFamily="2" charset="2"/>
              <a:buChar char="Ø"/>
            </a:pPr>
            <a:r>
              <a:rPr lang="en-GB" sz="2000" dirty="0">
                <a:latin typeface="Calibri" panose="020F0502020204030204" pitchFamily="34" charset="0"/>
                <a:cs typeface="Calibri" panose="020F0502020204030204" pitchFamily="34" charset="0"/>
              </a:rPr>
              <a:t>Total Underspend          </a:t>
            </a:r>
            <a:r>
              <a:rPr lang="en-GB" sz="2000" b="1" dirty="0">
                <a:latin typeface="Calibri" panose="020F0502020204030204" pitchFamily="34" charset="0"/>
                <a:cs typeface="Calibri" panose="020F0502020204030204" pitchFamily="34" charset="0"/>
              </a:rPr>
              <a:t>£5110.05        </a:t>
            </a:r>
          </a:p>
          <a:p>
            <a:endParaRPr lang="en-GB" sz="2000"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A68587BA-0D1E-E97C-2E87-CBAFD50A73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47482" y="5136002"/>
            <a:ext cx="2692907" cy="1487831"/>
          </a:xfrm>
          <a:prstGeom prst="rect">
            <a:avLst/>
          </a:prstGeom>
          <a:ln>
            <a:noFill/>
          </a:ln>
          <a:effectLst>
            <a:outerShdw blurRad="76200" dist="63500" dir="5040000" algn="tl" rotWithShape="0">
              <a:srgbClr val="000000">
                <a:alpha val="41000"/>
              </a:srgbClr>
            </a:outerShdw>
          </a:effectLst>
        </p:spPr>
      </p:pic>
      <p:graphicFrame>
        <p:nvGraphicFramePr>
          <p:cNvPr id="6" name="Table 5">
            <a:extLst>
              <a:ext uri="{FF2B5EF4-FFF2-40B4-BE49-F238E27FC236}">
                <a16:creationId xmlns:a16="http://schemas.microsoft.com/office/drawing/2014/main" id="{BF36B6E0-7115-4983-654E-D60DDAB91DE1}"/>
              </a:ext>
            </a:extLst>
          </p:cNvPr>
          <p:cNvGraphicFramePr>
            <a:graphicFrameLocks noGrp="1"/>
          </p:cNvGraphicFramePr>
          <p:nvPr/>
        </p:nvGraphicFramePr>
        <p:xfrm>
          <a:off x="275303" y="928048"/>
          <a:ext cx="6098202" cy="4694114"/>
        </p:xfrm>
        <a:graphic>
          <a:graphicData uri="http://schemas.openxmlformats.org/drawingml/2006/table">
            <a:tbl>
              <a:tblPr firstRow="1" bandRow="1">
                <a:tableStyleId>{93296810-A885-4BE3-A3E7-6D5BEEA58F35}</a:tableStyleId>
              </a:tblPr>
              <a:tblGrid>
                <a:gridCol w="3049101">
                  <a:extLst>
                    <a:ext uri="{9D8B030D-6E8A-4147-A177-3AD203B41FA5}">
                      <a16:colId xmlns:a16="http://schemas.microsoft.com/office/drawing/2014/main" val="4166420202"/>
                    </a:ext>
                  </a:extLst>
                </a:gridCol>
                <a:gridCol w="3049101">
                  <a:extLst>
                    <a:ext uri="{9D8B030D-6E8A-4147-A177-3AD203B41FA5}">
                      <a16:colId xmlns:a16="http://schemas.microsoft.com/office/drawing/2014/main" val="964448298"/>
                    </a:ext>
                  </a:extLst>
                </a:gridCol>
              </a:tblGrid>
              <a:tr h="764274">
                <a:tc>
                  <a:txBody>
                    <a:bodyPr/>
                    <a:lstStyle/>
                    <a:p>
                      <a:pPr algn="ctr"/>
                      <a:r>
                        <a:rPr lang="en-GB" dirty="0"/>
                        <a:t>Items</a:t>
                      </a:r>
                    </a:p>
                  </a:txBody>
                  <a:tcPr/>
                </a:tc>
                <a:tc>
                  <a:txBody>
                    <a:bodyPr/>
                    <a:lstStyle/>
                    <a:p>
                      <a:pPr algn="ctr"/>
                      <a:r>
                        <a:rPr lang="en-GB" dirty="0"/>
                        <a:t>Spend in £</a:t>
                      </a:r>
                    </a:p>
                  </a:txBody>
                  <a:tcPr/>
                </a:tc>
                <a:extLst>
                  <a:ext uri="{0D108BD9-81ED-4DB2-BD59-A6C34878D82A}">
                    <a16:rowId xmlns:a16="http://schemas.microsoft.com/office/drawing/2014/main" val="1422175634"/>
                  </a:ext>
                </a:extLst>
              </a:tr>
              <a:tr h="785968">
                <a:tc>
                  <a:txBody>
                    <a:bodyPr/>
                    <a:lstStyle/>
                    <a:p>
                      <a:r>
                        <a:rPr lang="en-GB" dirty="0"/>
                        <a:t>Coffee Ams</a:t>
                      </a:r>
                    </a:p>
                  </a:txBody>
                  <a:tcPr/>
                </a:tc>
                <a:tc>
                  <a:txBody>
                    <a:bodyPr/>
                    <a:lstStyle/>
                    <a:p>
                      <a:pPr algn="r"/>
                      <a:r>
                        <a:rPr lang="en-GB" dirty="0"/>
                        <a:t>13.55</a:t>
                      </a:r>
                    </a:p>
                  </a:txBody>
                  <a:tcPr/>
                </a:tc>
                <a:extLst>
                  <a:ext uri="{0D108BD9-81ED-4DB2-BD59-A6C34878D82A}">
                    <a16:rowId xmlns:a16="http://schemas.microsoft.com/office/drawing/2014/main" val="4167808212"/>
                  </a:ext>
                </a:extLst>
              </a:tr>
              <a:tr h="785968">
                <a:tc>
                  <a:txBody>
                    <a:bodyPr/>
                    <a:lstStyle/>
                    <a:p>
                      <a:r>
                        <a:rPr lang="en-GB" dirty="0"/>
                        <a:t>Resource Boxes for Schools  x 6</a:t>
                      </a:r>
                    </a:p>
                  </a:txBody>
                  <a:tcPr/>
                </a:tc>
                <a:tc>
                  <a:txBody>
                    <a:bodyPr/>
                    <a:lstStyle/>
                    <a:p>
                      <a:pPr algn="r"/>
                      <a:r>
                        <a:rPr lang="en-GB" dirty="0"/>
                        <a:t>2681.05</a:t>
                      </a:r>
                    </a:p>
                  </a:txBody>
                  <a:tcPr/>
                </a:tc>
                <a:extLst>
                  <a:ext uri="{0D108BD9-81ED-4DB2-BD59-A6C34878D82A}">
                    <a16:rowId xmlns:a16="http://schemas.microsoft.com/office/drawing/2014/main" val="3211650600"/>
                  </a:ext>
                </a:extLst>
              </a:tr>
              <a:tr h="785968">
                <a:tc>
                  <a:txBody>
                    <a:bodyPr/>
                    <a:lstStyle/>
                    <a:p>
                      <a:r>
                        <a:rPr lang="en-GB" dirty="0"/>
                        <a:t>Raffle Prizes for Schools</a:t>
                      </a:r>
                    </a:p>
                  </a:txBody>
                  <a:tcPr/>
                </a:tc>
                <a:tc>
                  <a:txBody>
                    <a:bodyPr/>
                    <a:lstStyle/>
                    <a:p>
                      <a:pPr algn="r"/>
                      <a:r>
                        <a:rPr lang="en-GB" dirty="0"/>
                        <a:t>335.35</a:t>
                      </a:r>
                    </a:p>
                  </a:txBody>
                  <a:tcPr/>
                </a:tc>
                <a:extLst>
                  <a:ext uri="{0D108BD9-81ED-4DB2-BD59-A6C34878D82A}">
                    <a16:rowId xmlns:a16="http://schemas.microsoft.com/office/drawing/2014/main" val="316468063"/>
                  </a:ext>
                </a:extLst>
              </a:tr>
              <a:tr h="785968">
                <a:tc>
                  <a:txBody>
                    <a:bodyPr/>
                    <a:lstStyle/>
                    <a:p>
                      <a:r>
                        <a:rPr lang="en-GB" b="1" dirty="0"/>
                        <a:t>Total Spend</a:t>
                      </a:r>
                    </a:p>
                  </a:txBody>
                  <a:tcPr/>
                </a:tc>
                <a:tc>
                  <a:txBody>
                    <a:bodyPr/>
                    <a:lstStyle/>
                    <a:p>
                      <a:pPr algn="r"/>
                      <a:r>
                        <a:rPr lang="en-GB" b="1" dirty="0"/>
                        <a:t>3029.95</a:t>
                      </a:r>
                    </a:p>
                  </a:txBody>
                  <a:tcPr/>
                </a:tc>
                <a:extLst>
                  <a:ext uri="{0D108BD9-81ED-4DB2-BD59-A6C34878D82A}">
                    <a16:rowId xmlns:a16="http://schemas.microsoft.com/office/drawing/2014/main" val="2165959030"/>
                  </a:ext>
                </a:extLst>
              </a:tr>
              <a:tr h="785968">
                <a:tc>
                  <a:txBody>
                    <a:bodyPr/>
                    <a:lstStyle/>
                    <a:p>
                      <a:r>
                        <a:rPr lang="en-GB" dirty="0"/>
                        <a:t>Underspend</a:t>
                      </a:r>
                    </a:p>
                  </a:txBody>
                  <a:tcPr/>
                </a:tc>
                <a:tc>
                  <a:txBody>
                    <a:bodyPr/>
                    <a:lstStyle/>
                    <a:p>
                      <a:pPr algn="r"/>
                      <a:r>
                        <a:rPr lang="en-GB" dirty="0"/>
                        <a:t>5110.05</a:t>
                      </a:r>
                    </a:p>
                  </a:txBody>
                  <a:tcPr/>
                </a:tc>
                <a:extLst>
                  <a:ext uri="{0D108BD9-81ED-4DB2-BD59-A6C34878D82A}">
                    <a16:rowId xmlns:a16="http://schemas.microsoft.com/office/drawing/2014/main" val="1000277607"/>
                  </a:ext>
                </a:extLst>
              </a:tr>
            </a:tbl>
          </a:graphicData>
        </a:graphic>
      </p:graphicFrame>
    </p:spTree>
    <p:extLst>
      <p:ext uri="{BB962C8B-B14F-4D97-AF65-F5344CB8AC3E}">
        <p14:creationId xmlns:p14="http://schemas.microsoft.com/office/powerpoint/2010/main" val="13389473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5F523-0813-2B26-9FFD-486E18B7FDFB}"/>
              </a:ext>
            </a:extLst>
          </p:cNvPr>
          <p:cNvSpPr>
            <a:spLocks noGrp="1"/>
          </p:cNvSpPr>
          <p:nvPr>
            <p:ph type="title"/>
          </p:nvPr>
        </p:nvSpPr>
        <p:spPr/>
        <p:txBody>
          <a:bodyPr/>
          <a:lstStyle/>
          <a:p>
            <a:r>
              <a:rPr lang="en-GB" dirty="0"/>
              <a:t>What are we planning to do in 2025-6?</a:t>
            </a:r>
          </a:p>
        </p:txBody>
      </p:sp>
      <p:sp>
        <p:nvSpPr>
          <p:cNvPr id="3" name="Content Placeholder 2">
            <a:extLst>
              <a:ext uri="{FF2B5EF4-FFF2-40B4-BE49-F238E27FC236}">
                <a16:creationId xmlns:a16="http://schemas.microsoft.com/office/drawing/2014/main" id="{27E1E93E-CA2C-2A0F-6FF4-4DD1A2747136}"/>
              </a:ext>
            </a:extLst>
          </p:cNvPr>
          <p:cNvSpPr>
            <a:spLocks noGrp="1"/>
          </p:cNvSpPr>
          <p:nvPr>
            <p:ph idx="1"/>
          </p:nvPr>
        </p:nvSpPr>
        <p:spPr/>
        <p:txBody>
          <a:bodyPr>
            <a:normAutofit fontScale="85000" lnSpcReduction="20000"/>
          </a:bodyPr>
          <a:lstStyle/>
          <a:p>
            <a:r>
              <a:rPr lang="en-GB" dirty="0"/>
              <a:t>We want to increase our volunteer group</a:t>
            </a:r>
          </a:p>
          <a:p>
            <a:r>
              <a:rPr lang="en-GB" dirty="0"/>
              <a:t>Improve our website.</a:t>
            </a:r>
          </a:p>
          <a:p>
            <a:r>
              <a:rPr lang="en-GB" dirty="0"/>
              <a:t>We would like to hold more face to face events across Cheshire East </a:t>
            </a:r>
          </a:p>
          <a:p>
            <a:r>
              <a:rPr lang="en-GB" dirty="0"/>
              <a:t>We would like to look at reaching out to underserved communities</a:t>
            </a:r>
          </a:p>
          <a:p>
            <a:r>
              <a:rPr lang="en-GB" dirty="0"/>
              <a:t>We would like to continue:</a:t>
            </a:r>
          </a:p>
          <a:p>
            <a:r>
              <a:rPr lang="en-GB" dirty="0"/>
              <a:t>Representing members views to coproduce SEND pathways and services</a:t>
            </a:r>
          </a:p>
          <a:p>
            <a:r>
              <a:rPr lang="en-GB" dirty="0"/>
              <a:t>Holding coffee mornings with schools/community groups/Local authority</a:t>
            </a:r>
          </a:p>
          <a:p>
            <a:r>
              <a:rPr lang="en-GB" dirty="0"/>
              <a:t>Holding training sessions</a:t>
            </a:r>
          </a:p>
          <a:p>
            <a:r>
              <a:rPr lang="en-GB" dirty="0"/>
              <a:t>Working on specific projects including :</a:t>
            </a:r>
          </a:p>
          <a:p>
            <a:r>
              <a:rPr lang="en-GB" dirty="0"/>
              <a:t>Improving the Short Break Offer</a:t>
            </a:r>
          </a:p>
          <a:p>
            <a:r>
              <a:rPr lang="en-GB" dirty="0"/>
              <a:t>Working with the NHS on creating better ARFID community resources.</a:t>
            </a:r>
          </a:p>
          <a:p>
            <a:r>
              <a:rPr lang="en-GB" dirty="0"/>
              <a:t>Working to improve communication on what mental health support for children ad young people is out there  </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8109463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3F71E9-8210-47A3-8AF0-F9801B446904}"/>
              </a:ext>
            </a:extLst>
          </p:cNvPr>
          <p:cNvSpPr txBox="1"/>
          <p:nvPr/>
        </p:nvSpPr>
        <p:spPr>
          <a:xfrm>
            <a:off x="264831" y="1852880"/>
            <a:ext cx="9970550" cy="2862322"/>
          </a:xfrm>
          <a:prstGeom prst="rect">
            <a:avLst/>
          </a:prstGeom>
          <a:noFill/>
        </p:spPr>
        <p:txBody>
          <a:bodyPr wrap="square">
            <a:spAutoFit/>
          </a:bodyPr>
          <a:lstStyle/>
          <a:p>
            <a:r>
              <a:rPr lang="en-GB" sz="3600" b="0" i="0" u="sng" dirty="0">
                <a:solidFill>
                  <a:srgbClr val="92D050"/>
                </a:solidFill>
                <a:effectLst/>
                <a:latin typeface="Calibri" panose="020F0502020204030204" pitchFamily="34" charset="0"/>
                <a:cs typeface="Calibri" panose="020F0502020204030204" pitchFamily="34" charset="0"/>
              </a:rPr>
              <a:t>Formal appointment of officers and steering group </a:t>
            </a:r>
          </a:p>
          <a:p>
            <a:endParaRPr lang="en-GB" sz="3600" u="sng" dirty="0">
              <a:solidFill>
                <a:srgbClr val="92D050"/>
              </a:solidFill>
              <a:latin typeface="Calibri" panose="020F0502020204030204" pitchFamily="34" charset="0"/>
              <a:cs typeface="Calibri" panose="020F0502020204030204" pitchFamily="34" charset="0"/>
            </a:endParaRPr>
          </a:p>
          <a:p>
            <a:endParaRPr lang="en-GB" sz="3600" b="0" i="0" u="sng" dirty="0">
              <a:solidFill>
                <a:srgbClr val="92D050"/>
              </a:solidFill>
              <a:effectLst/>
              <a:latin typeface="Calibri" panose="020F0502020204030204" pitchFamily="34" charset="0"/>
              <a:cs typeface="Calibri" panose="020F0502020204030204" pitchFamily="34" charset="0"/>
            </a:endParaRPr>
          </a:p>
          <a:p>
            <a:r>
              <a:rPr lang="en-GB" sz="3600" u="sng" dirty="0">
                <a:solidFill>
                  <a:srgbClr val="92D050"/>
                </a:solidFill>
                <a:latin typeface="Calibri" panose="020F0502020204030204" pitchFamily="34" charset="0"/>
                <a:cs typeface="Calibri" panose="020F0502020204030204" pitchFamily="34" charset="0"/>
              </a:rPr>
              <a:t>Quick</a:t>
            </a:r>
            <a:r>
              <a:rPr lang="en-GB" sz="3600" b="0" i="0" u="sng" dirty="0">
                <a:solidFill>
                  <a:srgbClr val="92D050"/>
                </a:solidFill>
                <a:effectLst/>
                <a:latin typeface="Calibri" panose="020F0502020204030204" pitchFamily="34" charset="0"/>
                <a:cs typeface="Calibri" panose="020F0502020204030204" pitchFamily="34" charset="0"/>
              </a:rPr>
              <a:t> reminder that we would welcome any new volunteers</a:t>
            </a:r>
            <a:endParaRPr lang="en-GB" sz="3600" b="1" u="sng" dirty="0">
              <a:solidFill>
                <a:srgbClr val="92D050"/>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6CB98CB-AEAE-42BB-81BD-3E92421E7C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47482" y="5136002"/>
            <a:ext cx="2692907" cy="1487831"/>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0005396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5323C-2527-9A68-EADC-0E99F7EF208F}"/>
              </a:ext>
            </a:extLst>
          </p:cNvPr>
          <p:cNvSpPr>
            <a:spLocks noGrp="1"/>
          </p:cNvSpPr>
          <p:nvPr>
            <p:ph type="title"/>
          </p:nvPr>
        </p:nvSpPr>
        <p:spPr/>
        <p:txBody>
          <a:bodyPr/>
          <a:lstStyle/>
          <a:p>
            <a:r>
              <a:rPr lang="en-GB" dirty="0"/>
              <a:t>Formal appointments to be voted on.</a:t>
            </a:r>
          </a:p>
        </p:txBody>
      </p:sp>
      <p:sp>
        <p:nvSpPr>
          <p:cNvPr id="3" name="Content Placeholder 2">
            <a:extLst>
              <a:ext uri="{FF2B5EF4-FFF2-40B4-BE49-F238E27FC236}">
                <a16:creationId xmlns:a16="http://schemas.microsoft.com/office/drawing/2014/main" id="{04E91790-71B5-F927-F229-2B503A19116D}"/>
              </a:ext>
            </a:extLst>
          </p:cNvPr>
          <p:cNvSpPr>
            <a:spLocks noGrp="1"/>
          </p:cNvSpPr>
          <p:nvPr>
            <p:ph idx="1"/>
          </p:nvPr>
        </p:nvSpPr>
        <p:spPr/>
        <p:txBody>
          <a:bodyPr>
            <a:normAutofit lnSpcReduction="10000"/>
          </a:bodyPr>
          <a:lstStyle/>
          <a:p>
            <a:r>
              <a:rPr lang="en-GB" dirty="0"/>
              <a:t>Stepping down </a:t>
            </a:r>
          </a:p>
          <a:p>
            <a:r>
              <a:rPr lang="en-GB" dirty="0"/>
              <a:t>As Co-Chair – Chris Jaydeokar</a:t>
            </a:r>
          </a:p>
          <a:p>
            <a:r>
              <a:rPr lang="en-GB" dirty="0"/>
              <a:t>As Co-Chair – Kayla </a:t>
            </a:r>
            <a:r>
              <a:rPr lang="en-GB" dirty="0" err="1"/>
              <a:t>Sellors</a:t>
            </a:r>
            <a:endParaRPr lang="en-GB" dirty="0"/>
          </a:p>
          <a:p>
            <a:endParaRPr lang="en-GB" dirty="0"/>
          </a:p>
          <a:p>
            <a:r>
              <a:rPr lang="en-GB" dirty="0"/>
              <a:t>Standing </a:t>
            </a:r>
          </a:p>
          <a:p>
            <a:r>
              <a:rPr lang="en-GB" dirty="0"/>
              <a:t>For Chair – Sarah Simpkin</a:t>
            </a:r>
          </a:p>
          <a:p>
            <a:r>
              <a:rPr lang="en-GB" dirty="0"/>
              <a:t>For Co Vice Chair Danielle Parkinson</a:t>
            </a:r>
          </a:p>
          <a:p>
            <a:r>
              <a:rPr lang="en-GB" dirty="0"/>
              <a:t>For Co-Vice Chair – Chris Jaydeokar</a:t>
            </a:r>
          </a:p>
          <a:p>
            <a:r>
              <a:rPr lang="en-GB" dirty="0"/>
              <a:t>Parent Engagement Lead.</a:t>
            </a:r>
          </a:p>
          <a:p>
            <a:r>
              <a:rPr lang="en-GB" dirty="0"/>
              <a:t>For Treasurer – Kayla </a:t>
            </a:r>
            <a:r>
              <a:rPr lang="en-GB" dirty="0" err="1"/>
              <a:t>Sellors</a:t>
            </a:r>
            <a:endParaRPr lang="en-GB" dirty="0"/>
          </a:p>
        </p:txBody>
      </p:sp>
    </p:spTree>
    <p:extLst>
      <p:ext uri="{BB962C8B-B14F-4D97-AF65-F5344CB8AC3E}">
        <p14:creationId xmlns:p14="http://schemas.microsoft.com/office/powerpoint/2010/main" val="30945588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3F71E9-8210-47A3-8AF0-F9801B446904}"/>
              </a:ext>
            </a:extLst>
          </p:cNvPr>
          <p:cNvSpPr txBox="1"/>
          <p:nvPr/>
        </p:nvSpPr>
        <p:spPr>
          <a:xfrm>
            <a:off x="968035" y="2324920"/>
            <a:ext cx="9164549" cy="1754326"/>
          </a:xfrm>
          <a:prstGeom prst="rect">
            <a:avLst/>
          </a:prstGeom>
          <a:noFill/>
        </p:spPr>
        <p:txBody>
          <a:bodyPr wrap="square">
            <a:spAutoFit/>
          </a:bodyPr>
          <a:lstStyle/>
          <a:p>
            <a:pPr algn="ctr"/>
            <a:endParaRPr lang="en-GB" sz="3600" u="sng" dirty="0">
              <a:solidFill>
                <a:srgbClr val="92D050"/>
              </a:solidFill>
              <a:latin typeface="Calibri" panose="020F0502020204030204" pitchFamily="34" charset="0"/>
              <a:cs typeface="Calibri" panose="020F0502020204030204" pitchFamily="34" charset="0"/>
            </a:endParaRPr>
          </a:p>
          <a:p>
            <a:pPr algn="ctr"/>
            <a:r>
              <a:rPr lang="en-GB" sz="3600" u="sng" dirty="0">
                <a:solidFill>
                  <a:srgbClr val="92D050"/>
                </a:solidFill>
                <a:latin typeface="Calibri" panose="020F0502020204030204" pitchFamily="34" charset="0"/>
                <a:cs typeface="Calibri" panose="020F0502020204030204" pitchFamily="34" charset="0"/>
              </a:rPr>
              <a:t>THANK YOU FOR JOINING US TODAY!</a:t>
            </a:r>
          </a:p>
          <a:p>
            <a:pPr algn="ctr"/>
            <a:endParaRPr lang="en-GB" sz="3600" dirty="0">
              <a:solidFill>
                <a:srgbClr val="92D050"/>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323EBE26-3189-4649-95C4-2D7EDB3B2D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47482" y="5136002"/>
            <a:ext cx="2692907" cy="1487831"/>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453326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5E32A7F-72D0-4143-A4B2-9D6665F477D3}"/>
              </a:ext>
            </a:extLst>
          </p:cNvPr>
          <p:cNvSpPr>
            <a:spLocks noGrp="1"/>
          </p:cNvSpPr>
          <p:nvPr>
            <p:ph type="title"/>
          </p:nvPr>
        </p:nvSpPr>
        <p:spPr/>
        <p:txBody>
          <a:bodyPr vert="horz" lIns="91440" tIns="45720" rIns="91440" bIns="45720" rtlCol="0" anchor="ctr">
            <a:normAutofit/>
          </a:bodyPr>
          <a:lstStyle/>
          <a:p>
            <a:pPr>
              <a:spcAft>
                <a:spcPts val="600"/>
              </a:spcAft>
            </a:pPr>
            <a:r>
              <a:rPr lang="en-US" u="sng" dirty="0">
                <a:latin typeface="Calibri" panose="020F0502020204030204" pitchFamily="34" charset="0"/>
                <a:cs typeface="Calibri" panose="020F0502020204030204" pitchFamily="34" charset="0"/>
              </a:rPr>
              <a:t>Housekeeping </a:t>
            </a:r>
          </a:p>
        </p:txBody>
      </p:sp>
      <p:sp>
        <p:nvSpPr>
          <p:cNvPr id="4" name="TextBox 3">
            <a:extLst>
              <a:ext uri="{FF2B5EF4-FFF2-40B4-BE49-F238E27FC236}">
                <a16:creationId xmlns:a16="http://schemas.microsoft.com/office/drawing/2014/main" id="{73770E8B-1280-4525-ADD8-3093FBAB5674}"/>
              </a:ext>
            </a:extLst>
          </p:cNvPr>
          <p:cNvSpPr txBox="1"/>
          <p:nvPr/>
        </p:nvSpPr>
        <p:spPr>
          <a:xfrm>
            <a:off x="1717413" y="1930400"/>
            <a:ext cx="6516509" cy="3599316"/>
          </a:xfrm>
          <a:prstGeom prst="rect">
            <a:avLst/>
          </a:prstGeom>
        </p:spPr>
        <p:txBody>
          <a:bodyPr vert="horz" lIns="91440" tIns="45720" rIns="91440" bIns="45720" rtlCol="0">
            <a:normAutofit/>
          </a:bodyPr>
          <a:lstStyle/>
          <a:p>
            <a:pPr marL="342900" indent="-228600" defTabSz="914400">
              <a:lnSpc>
                <a:spcPct val="90000"/>
              </a:lnSpc>
              <a:spcAft>
                <a:spcPts val="600"/>
              </a:spcAft>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342900" indent="-228600" defTabSz="914400">
              <a:lnSpc>
                <a:spcPct val="90000"/>
              </a:lnSpc>
              <a:spcAft>
                <a:spcPts val="600"/>
              </a:spcAft>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pPr marL="457200" indent="-342900" defTabSz="914400">
              <a:lnSpc>
                <a:spcPct val="90000"/>
              </a:lnSpc>
              <a:spcAft>
                <a:spcPts val="600"/>
              </a:spcAft>
              <a:buFont typeface="Wingdings" panose="05000000000000000000" pitchFamily="2" charset="2"/>
              <a:buChar char="Ø"/>
            </a:pPr>
            <a:r>
              <a:rPr lang="en-US" sz="2000" dirty="0">
                <a:latin typeface="Calibri" panose="020F0502020204030204" pitchFamily="34" charset="0"/>
                <a:cs typeface="Calibri" panose="020F0502020204030204" pitchFamily="34" charset="0"/>
              </a:rPr>
              <a:t>Toilets </a:t>
            </a:r>
          </a:p>
          <a:p>
            <a:pPr marL="457200" indent="-342900" defTabSz="914400">
              <a:lnSpc>
                <a:spcPct val="90000"/>
              </a:lnSpc>
              <a:spcAft>
                <a:spcPts val="600"/>
              </a:spcAft>
              <a:buFont typeface="Wingdings" panose="05000000000000000000" pitchFamily="2" charset="2"/>
              <a:buChar char="Ø"/>
            </a:pPr>
            <a:r>
              <a:rPr lang="en-US" sz="2000" dirty="0">
                <a:latin typeface="Calibri" panose="020F0502020204030204" pitchFamily="34" charset="0"/>
                <a:cs typeface="Calibri" panose="020F0502020204030204" pitchFamily="34" charset="0"/>
              </a:rPr>
              <a:t>Fire alarms</a:t>
            </a:r>
          </a:p>
          <a:p>
            <a:pPr marL="114300" defTabSz="914400">
              <a:lnSpc>
                <a:spcPct val="90000"/>
              </a:lnSpc>
              <a:spcAft>
                <a:spcPts val="600"/>
              </a:spcAft>
            </a:pPr>
            <a:r>
              <a:rPr lang="en-US" sz="2000" dirty="0">
                <a:latin typeface="Calibri" panose="020F0502020204030204" pitchFamily="34" charset="0"/>
                <a:cs typeface="Calibri" panose="020F0502020204030204" pitchFamily="34" charset="0"/>
              </a:rPr>
              <a:t> </a:t>
            </a:r>
            <a:br>
              <a:rPr lang="en-US" sz="2000" dirty="0">
                <a:latin typeface="Calibri" panose="020F0502020204030204" pitchFamily="34" charset="0"/>
                <a:cs typeface="Calibri" panose="020F0502020204030204" pitchFamily="34" charset="0"/>
              </a:rPr>
            </a:br>
            <a:endParaRPr lang="en-US" sz="2000" dirty="0">
              <a:latin typeface="Calibri" panose="020F0502020204030204" pitchFamily="34" charset="0"/>
              <a:cs typeface="Calibri" panose="020F0502020204030204" pitchFamily="34" charset="0"/>
            </a:endParaRPr>
          </a:p>
          <a:p>
            <a:pPr marL="342900" indent="-228600" defTabSz="914400">
              <a:lnSpc>
                <a:spcPct val="90000"/>
              </a:lnSpc>
              <a:spcAft>
                <a:spcPts val="600"/>
              </a:spcAft>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010F2962-9EF6-4869-8C60-F9F006F183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74002" y="5146804"/>
            <a:ext cx="2692907" cy="1487831"/>
          </a:xfrm>
          <a:prstGeom prst="rect">
            <a:avLst/>
          </a:prstGeom>
          <a:ln>
            <a:noFill/>
          </a:ln>
          <a:effectLst>
            <a:outerShdw blurRad="76200" dist="63500" dir="5040000" algn="tl" rotWithShape="0">
              <a:srgbClr val="000000">
                <a:alpha val="41000"/>
              </a:srgbClr>
            </a:outerShdw>
          </a:effectLst>
        </p:spPr>
      </p:pic>
    </p:spTree>
    <p:extLst>
      <p:ext uri="{BB962C8B-B14F-4D97-AF65-F5344CB8AC3E}">
        <p14:creationId xmlns:p14="http://schemas.microsoft.com/office/powerpoint/2010/main" val="2973324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People raising hands">
            <a:extLst>
              <a:ext uri="{FF2B5EF4-FFF2-40B4-BE49-F238E27FC236}">
                <a16:creationId xmlns:a16="http://schemas.microsoft.com/office/drawing/2014/main" id="{4871F674-881B-9216-4A46-21F2B2F17D26}"/>
              </a:ext>
            </a:extLst>
          </p:cNvPr>
          <p:cNvPicPr>
            <a:picLocks noChangeAspect="1"/>
          </p:cNvPicPr>
          <p:nvPr/>
        </p:nvPicPr>
        <p:blipFill>
          <a:blip r:embed="rId2">
            <a:extLst>
              <a:ext uri="{28A0092B-C50C-407E-A947-70E740481C1C}">
                <a14:useLocalDpi xmlns:a14="http://schemas.microsoft.com/office/drawing/2010/main" val="0"/>
              </a:ext>
            </a:extLst>
          </a:blip>
          <a:srcRect l="18456" t="9091" r="11446"/>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CCF6E96B-4E03-98B9-C554-D747364336F0}"/>
              </a:ext>
            </a:extLst>
          </p:cNvPr>
          <p:cNvSpPr>
            <a:spLocks noGrp="1"/>
          </p:cNvSpPr>
          <p:nvPr>
            <p:ph type="ctrTitle"/>
          </p:nvPr>
        </p:nvSpPr>
        <p:spPr>
          <a:xfrm>
            <a:off x="668867" y="1678666"/>
            <a:ext cx="4088190" cy="2369093"/>
          </a:xfrm>
        </p:spPr>
        <p:txBody>
          <a:bodyPr>
            <a:normAutofit/>
          </a:bodyPr>
          <a:lstStyle/>
          <a:p>
            <a:pPr>
              <a:lnSpc>
                <a:spcPct val="90000"/>
              </a:lnSpc>
            </a:pPr>
            <a:r>
              <a:rPr lang="en-GB" sz="4100"/>
              <a:t>What is a parent carer forum ? Background and  context</a:t>
            </a:r>
          </a:p>
        </p:txBody>
      </p:sp>
      <p:sp>
        <p:nvSpPr>
          <p:cNvPr id="3" name="Subtitle 2">
            <a:extLst>
              <a:ext uri="{FF2B5EF4-FFF2-40B4-BE49-F238E27FC236}">
                <a16:creationId xmlns:a16="http://schemas.microsoft.com/office/drawing/2014/main" id="{380A74A9-68E3-9B4F-57A5-1F8422C4EE9F}"/>
              </a:ext>
            </a:extLst>
          </p:cNvPr>
          <p:cNvSpPr>
            <a:spLocks noGrp="1"/>
          </p:cNvSpPr>
          <p:nvPr>
            <p:ph type="subTitle" idx="1"/>
          </p:nvPr>
        </p:nvSpPr>
        <p:spPr>
          <a:xfrm>
            <a:off x="677335" y="4050831"/>
            <a:ext cx="4079721" cy="1096901"/>
          </a:xfrm>
        </p:spPr>
        <p:txBody>
          <a:bodyPr>
            <a:normAutofit/>
          </a:bodyPr>
          <a:lstStyle/>
          <a:p>
            <a:endParaRPr lang="en-GB" sz="1600"/>
          </a:p>
        </p:txBody>
      </p:sp>
      <p:cxnSp>
        <p:nvCxnSpPr>
          <p:cNvPr id="10" name="Straight Connector 9">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2"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3717267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069AFBB-07BD-5B19-C3FE-62193B6C2B5B}"/>
              </a:ext>
            </a:extLst>
          </p:cNvPr>
          <p:cNvPicPr>
            <a:picLocks noChangeAspect="1"/>
          </p:cNvPicPr>
          <p:nvPr/>
        </p:nvPicPr>
        <p:blipFill rotWithShape="1">
          <a:blip r:embed="rId3"/>
          <a:srcRect r="5050"/>
          <a:stretch/>
        </p:blipFill>
        <p:spPr>
          <a:xfrm>
            <a:off x="725604" y="1848760"/>
            <a:ext cx="2880008" cy="2579730"/>
          </a:xfrm>
          <a:prstGeom prst="rect">
            <a:avLst/>
          </a:prstGeom>
        </p:spPr>
      </p:pic>
      <p:sp>
        <p:nvSpPr>
          <p:cNvPr id="3" name="TextBox 2">
            <a:extLst>
              <a:ext uri="{FF2B5EF4-FFF2-40B4-BE49-F238E27FC236}">
                <a16:creationId xmlns:a16="http://schemas.microsoft.com/office/drawing/2014/main" id="{9C3F3DFA-1543-FC37-3FF0-65E028022C04}"/>
              </a:ext>
            </a:extLst>
          </p:cNvPr>
          <p:cNvSpPr txBox="1"/>
          <p:nvPr/>
        </p:nvSpPr>
        <p:spPr>
          <a:xfrm>
            <a:off x="2662432" y="590341"/>
            <a:ext cx="6430768" cy="646331"/>
          </a:xfrm>
          <a:prstGeom prst="rect">
            <a:avLst/>
          </a:prstGeom>
          <a:noFill/>
        </p:spPr>
        <p:txBody>
          <a:bodyPr wrap="square" rtlCol="0">
            <a:spAutoFit/>
          </a:bodyPr>
          <a:lstStyle/>
          <a:p>
            <a:r>
              <a:rPr lang="en-GB" sz="3600" dirty="0">
                <a:latin typeface="Abadi" panose="020B0604020104020204" pitchFamily="34" charset="0"/>
              </a:rPr>
              <a:t>What is a Parent Carer Forum?</a:t>
            </a:r>
          </a:p>
        </p:txBody>
      </p:sp>
      <p:pic>
        <p:nvPicPr>
          <p:cNvPr id="4" name="Picture 3">
            <a:extLst>
              <a:ext uri="{FF2B5EF4-FFF2-40B4-BE49-F238E27FC236}">
                <a16:creationId xmlns:a16="http://schemas.microsoft.com/office/drawing/2014/main" id="{117BDD09-946E-B4B0-975B-C884CB295E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5472" y="167902"/>
            <a:ext cx="1850136" cy="1022604"/>
          </a:xfrm>
          <a:prstGeom prst="rect">
            <a:avLst/>
          </a:prstGeom>
          <a:ln w="57150">
            <a:noFill/>
          </a:ln>
        </p:spPr>
      </p:pic>
      <p:sp>
        <p:nvSpPr>
          <p:cNvPr id="5" name="TextBox 4">
            <a:extLst>
              <a:ext uri="{FF2B5EF4-FFF2-40B4-BE49-F238E27FC236}">
                <a16:creationId xmlns:a16="http://schemas.microsoft.com/office/drawing/2014/main" id="{0707C1CE-E2B7-2E63-1383-B347A8596860}"/>
              </a:ext>
            </a:extLst>
          </p:cNvPr>
          <p:cNvSpPr txBox="1"/>
          <p:nvPr/>
        </p:nvSpPr>
        <p:spPr>
          <a:xfrm>
            <a:off x="609599" y="1493520"/>
            <a:ext cx="8756073" cy="923330"/>
          </a:xfrm>
          <a:prstGeom prst="rect">
            <a:avLst/>
          </a:prstGeom>
          <a:noFill/>
        </p:spPr>
        <p:txBody>
          <a:bodyPr wrap="square" rtlCol="0">
            <a:spAutoFit/>
          </a:bodyPr>
          <a:lstStyle/>
          <a:p>
            <a:pPr marL="285750" indent="-285750">
              <a:buFont typeface="Arial" panose="020B0604020202020204" pitchFamily="34" charset="0"/>
              <a:buChar char="•"/>
            </a:pPr>
            <a:r>
              <a:rPr lang="en-GB" dirty="0"/>
              <a:t>Children &amp; Families Act 2014 / SEND Code of Practice 2015</a:t>
            </a:r>
          </a:p>
          <a:p>
            <a:pPr marL="742950" lvl="1"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
        <p:nvSpPr>
          <p:cNvPr id="15" name="TextBox 14">
            <a:extLst>
              <a:ext uri="{FF2B5EF4-FFF2-40B4-BE49-F238E27FC236}">
                <a16:creationId xmlns:a16="http://schemas.microsoft.com/office/drawing/2014/main" id="{30A40BE5-83AA-DDBC-6345-138CAF67857C}"/>
              </a:ext>
            </a:extLst>
          </p:cNvPr>
          <p:cNvSpPr txBox="1"/>
          <p:nvPr/>
        </p:nvSpPr>
        <p:spPr>
          <a:xfrm>
            <a:off x="552795" y="4539890"/>
            <a:ext cx="8869680" cy="2031325"/>
          </a:xfrm>
          <a:prstGeom prst="rect">
            <a:avLst/>
          </a:prstGeom>
          <a:noFill/>
        </p:spPr>
        <p:txBody>
          <a:bodyPr wrap="square" rtlCol="0">
            <a:spAutoFit/>
          </a:bodyPr>
          <a:lstStyle/>
          <a:p>
            <a:r>
              <a:rPr lang="en-US" i="1" dirty="0"/>
              <a:t>“Parent Carer Forums are representative local groups of parents and carers of children and young people with disabilities who work alongside local authorities, education, health and other service providers to ensure the services they plan, commission, deliver and monitor meet the needs of children and families. Parent Carer Forums have been established in most local areas and local authorities are actively encouraged to work with them.</a:t>
            </a:r>
            <a:r>
              <a:rPr lang="en-US" dirty="0"/>
              <a:t>”</a:t>
            </a:r>
            <a:endParaRPr lang="en-GB" dirty="0"/>
          </a:p>
          <a:p>
            <a:pPr marL="285750" indent="-285750">
              <a:buFont typeface="Arial" panose="020B0604020202020204" pitchFamily="34" charset="0"/>
              <a:buChar char="•"/>
            </a:pPr>
            <a:endParaRPr lang="en-GB" dirty="0"/>
          </a:p>
        </p:txBody>
      </p:sp>
      <p:pic>
        <p:nvPicPr>
          <p:cNvPr id="18" name="Picture 17">
            <a:extLst>
              <a:ext uri="{FF2B5EF4-FFF2-40B4-BE49-F238E27FC236}">
                <a16:creationId xmlns:a16="http://schemas.microsoft.com/office/drawing/2014/main" id="{1202CA85-2AAD-0A54-ADB2-29C8CE159437}"/>
              </a:ext>
            </a:extLst>
          </p:cNvPr>
          <p:cNvPicPr>
            <a:picLocks noChangeAspect="1"/>
          </p:cNvPicPr>
          <p:nvPr/>
        </p:nvPicPr>
        <p:blipFill>
          <a:blip r:embed="rId5"/>
          <a:stretch>
            <a:fillRect/>
          </a:stretch>
        </p:blipFill>
        <p:spPr>
          <a:xfrm>
            <a:off x="4774978" y="1963165"/>
            <a:ext cx="4318222" cy="2273417"/>
          </a:xfrm>
          <a:prstGeom prst="rect">
            <a:avLst/>
          </a:prstGeom>
        </p:spPr>
      </p:pic>
    </p:spTree>
    <p:extLst>
      <p:ext uri="{BB962C8B-B14F-4D97-AF65-F5344CB8AC3E}">
        <p14:creationId xmlns:p14="http://schemas.microsoft.com/office/powerpoint/2010/main" val="3214123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3"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4" name="Isosceles Triangle 13">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Isosceles Triangle 17">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18">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1" name="Rectangle 20">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4" name="Straight Connector 23">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Isosceles Triangle 26">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 name="Isosceles Triangle 30">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2" name="Isosceles Triangle 31">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34" name="Rectangle 33">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Diagram&#10;&#10;Description automatically generated">
            <a:extLst>
              <a:ext uri="{FF2B5EF4-FFF2-40B4-BE49-F238E27FC236}">
                <a16:creationId xmlns:a16="http://schemas.microsoft.com/office/drawing/2014/main" id="{84ADCF9A-068E-9038-A24F-CE7E69BF9A3E}"/>
              </a:ext>
            </a:extLst>
          </p:cNvPr>
          <p:cNvPicPr>
            <a:picLocks noGrp="1" noChangeAspect="1"/>
          </p:cNvPicPr>
          <p:nvPr>
            <p:ph idx="1"/>
          </p:nvPr>
        </p:nvPicPr>
        <p:blipFill>
          <a:blip r:embed="rId3"/>
          <a:stretch>
            <a:fillRect/>
          </a:stretch>
        </p:blipFill>
        <p:spPr>
          <a:xfrm>
            <a:off x="1360391" y="762033"/>
            <a:ext cx="9384080" cy="5325466"/>
          </a:xfrm>
          <a:prstGeom prst="rect">
            <a:avLst/>
          </a:prstGeom>
        </p:spPr>
      </p:pic>
      <p:sp>
        <p:nvSpPr>
          <p:cNvPr id="2" name="TextBox 1">
            <a:extLst>
              <a:ext uri="{FF2B5EF4-FFF2-40B4-BE49-F238E27FC236}">
                <a16:creationId xmlns:a16="http://schemas.microsoft.com/office/drawing/2014/main" id="{E866EBE5-3418-5512-2300-F270E9135478}"/>
              </a:ext>
            </a:extLst>
          </p:cNvPr>
          <p:cNvSpPr txBox="1"/>
          <p:nvPr/>
        </p:nvSpPr>
        <p:spPr>
          <a:xfrm>
            <a:off x="475129" y="6006353"/>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Calibri"/>
              </a:rPr>
              <a:t>Slide from Contact</a:t>
            </a:r>
            <a:r>
              <a:rPr lang="en-GB">
                <a:latin typeface="Calibri"/>
                <a:cs typeface="Calibri"/>
              </a:rPr>
              <a:t>​</a:t>
            </a:r>
            <a:endParaRPr lang="en-GB"/>
          </a:p>
        </p:txBody>
      </p:sp>
    </p:spTree>
    <p:extLst>
      <p:ext uri="{BB962C8B-B14F-4D97-AF65-F5344CB8AC3E}">
        <p14:creationId xmlns:p14="http://schemas.microsoft.com/office/powerpoint/2010/main" val="3353553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DE8DE2B-61C1-46D5-BEB8-521321C182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E012C92A-B902-4B69-BDCF-CCA3021FCB4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A2BDBC14-42A0-4182-BFBA-0751F6350CB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902DC474-5BCC-4188-ACDC-AD63E6B18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3" name="Rectangle 25">
              <a:extLst>
                <a:ext uri="{FF2B5EF4-FFF2-40B4-BE49-F238E27FC236}">
                  <a16:creationId xmlns:a16="http://schemas.microsoft.com/office/drawing/2014/main" id="{7B427019-8592-4032-931B-4F27104C9D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4" name="Isosceles Triangle 13">
              <a:extLst>
                <a:ext uri="{FF2B5EF4-FFF2-40B4-BE49-F238E27FC236}">
                  <a16:creationId xmlns:a16="http://schemas.microsoft.com/office/drawing/2014/main" id="{1D6E2CEA-A5BB-4CF7-B907-AE4DBF6748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Rectangle 27">
              <a:extLst>
                <a:ext uri="{FF2B5EF4-FFF2-40B4-BE49-F238E27FC236}">
                  <a16:creationId xmlns:a16="http://schemas.microsoft.com/office/drawing/2014/main" id="{78D09D5A-29CC-4B32-9CE1-72E607558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Rectangle 28">
              <a:extLst>
                <a:ext uri="{FF2B5EF4-FFF2-40B4-BE49-F238E27FC236}">
                  <a16:creationId xmlns:a16="http://schemas.microsoft.com/office/drawing/2014/main" id="{6DF3A3FC-950B-40B0-923D-0F0BC1A542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Rectangle 29">
              <a:extLst>
                <a:ext uri="{FF2B5EF4-FFF2-40B4-BE49-F238E27FC236}">
                  <a16:creationId xmlns:a16="http://schemas.microsoft.com/office/drawing/2014/main" id="{BCA0F2E1-CD3D-4521-9CCB-41A5CC6C5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Isosceles Triangle 17">
              <a:extLst>
                <a:ext uri="{FF2B5EF4-FFF2-40B4-BE49-F238E27FC236}">
                  <a16:creationId xmlns:a16="http://schemas.microsoft.com/office/drawing/2014/main" id="{9BA4F16A-21DC-462A-AD37-0A93C8B79E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18">
              <a:extLst>
                <a:ext uri="{FF2B5EF4-FFF2-40B4-BE49-F238E27FC236}">
                  <a16:creationId xmlns:a16="http://schemas.microsoft.com/office/drawing/2014/main" id="{FB75EBDD-038D-4572-A372-1149382957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1" name="Rectangle 20">
            <a:extLst>
              <a:ext uri="{FF2B5EF4-FFF2-40B4-BE49-F238E27FC236}">
                <a16:creationId xmlns:a16="http://schemas.microsoft.com/office/drawing/2014/main" id="{21029ED5-F105-4DD2-99C8-1E4422817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2D621E68-BF28-4A1C-B1A2-4E55E139E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4" name="Straight Connector 23">
              <a:extLst>
                <a:ext uri="{FF2B5EF4-FFF2-40B4-BE49-F238E27FC236}">
                  <a16:creationId xmlns:a16="http://schemas.microsoft.com/office/drawing/2014/main" id="{BE8BBE4D-F0DF-49B9-B75A-99DAC53AC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E0F07DDC-34A6-46A1-9DE9-2BBE2931A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5">
              <a:extLst>
                <a:ext uri="{FF2B5EF4-FFF2-40B4-BE49-F238E27FC236}">
                  <a16:creationId xmlns:a16="http://schemas.microsoft.com/office/drawing/2014/main" id="{2CEB2BF9-B8DB-45B9-86EA-D197B5B1A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Isosceles Triangle 26">
              <a:extLst>
                <a:ext uri="{FF2B5EF4-FFF2-40B4-BE49-F238E27FC236}">
                  <a16:creationId xmlns:a16="http://schemas.microsoft.com/office/drawing/2014/main" id="{08B5BB34-3801-4E70-A981-FE007635E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Rectangle 27">
              <a:extLst>
                <a:ext uri="{FF2B5EF4-FFF2-40B4-BE49-F238E27FC236}">
                  <a16:creationId xmlns:a16="http://schemas.microsoft.com/office/drawing/2014/main" id="{38432A75-2CEB-463C-A8F2-ABB50A79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Rectangle 28">
              <a:extLst>
                <a:ext uri="{FF2B5EF4-FFF2-40B4-BE49-F238E27FC236}">
                  <a16:creationId xmlns:a16="http://schemas.microsoft.com/office/drawing/2014/main" id="{E7E850B8-C050-4597-8BEB-113FEC9A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 name="Rectangle 29">
              <a:extLst>
                <a:ext uri="{FF2B5EF4-FFF2-40B4-BE49-F238E27FC236}">
                  <a16:creationId xmlns:a16="http://schemas.microsoft.com/office/drawing/2014/main" id="{24ACC798-9CEC-4B6F-A8DD-F8E6FCCCF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 name="Isosceles Triangle 30">
              <a:extLst>
                <a:ext uri="{FF2B5EF4-FFF2-40B4-BE49-F238E27FC236}">
                  <a16:creationId xmlns:a16="http://schemas.microsoft.com/office/drawing/2014/main" id="{1D58A8C6-1294-4CD9-89BC-F1E981A5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2" name="Isosceles Triangle 31">
              <a:extLst>
                <a:ext uri="{FF2B5EF4-FFF2-40B4-BE49-F238E27FC236}">
                  <a16:creationId xmlns:a16="http://schemas.microsoft.com/office/drawing/2014/main" id="{F32F2ED6-6143-46C4-A641-72D42732B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34" name="Rectangle 33">
            <a:extLst>
              <a:ext uri="{FF2B5EF4-FFF2-40B4-BE49-F238E27FC236}">
                <a16:creationId xmlns:a16="http://schemas.microsoft.com/office/drawing/2014/main" id="{5C9652B3-A450-4ED6-8FBF-F536BA60B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Diagram, text&#10;&#10;Description automatically generated">
            <a:extLst>
              <a:ext uri="{FF2B5EF4-FFF2-40B4-BE49-F238E27FC236}">
                <a16:creationId xmlns:a16="http://schemas.microsoft.com/office/drawing/2014/main" id="{935FA1B8-C9BC-ED8F-1E1D-B3AD9D10A530}"/>
              </a:ext>
            </a:extLst>
          </p:cNvPr>
          <p:cNvPicPr>
            <a:picLocks noGrp="1" noChangeAspect="1"/>
          </p:cNvPicPr>
          <p:nvPr>
            <p:ph idx="1"/>
          </p:nvPr>
        </p:nvPicPr>
        <p:blipFill rotWithShape="1">
          <a:blip r:embed="rId2"/>
          <a:srcRect t="7452" r="1" b="12089"/>
          <a:stretch/>
        </p:blipFill>
        <p:spPr>
          <a:xfrm>
            <a:off x="568452" y="571500"/>
            <a:ext cx="11055096" cy="5715000"/>
          </a:xfrm>
          <a:prstGeom prst="rect">
            <a:avLst/>
          </a:prstGeom>
        </p:spPr>
      </p:pic>
      <p:sp>
        <p:nvSpPr>
          <p:cNvPr id="2" name="TextBox 1">
            <a:extLst>
              <a:ext uri="{FF2B5EF4-FFF2-40B4-BE49-F238E27FC236}">
                <a16:creationId xmlns:a16="http://schemas.microsoft.com/office/drawing/2014/main" id="{B6FC2CD5-8939-6D7D-DE66-C92A61A48CAE}"/>
              </a:ext>
            </a:extLst>
          </p:cNvPr>
          <p:cNvSpPr txBox="1"/>
          <p:nvPr/>
        </p:nvSpPr>
        <p:spPr>
          <a:xfrm>
            <a:off x="9780494" y="6006353"/>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Calibri"/>
              </a:rPr>
              <a:t>Slide from Contact</a:t>
            </a:r>
            <a:r>
              <a:rPr lang="en-GB">
                <a:latin typeface="Calibri"/>
                <a:cs typeface="Calibri"/>
              </a:rPr>
              <a:t>​</a:t>
            </a:r>
            <a:endParaRPr lang="en-GB"/>
          </a:p>
        </p:txBody>
      </p:sp>
    </p:spTree>
    <p:extLst>
      <p:ext uri="{BB962C8B-B14F-4D97-AF65-F5344CB8AC3E}">
        <p14:creationId xmlns:p14="http://schemas.microsoft.com/office/powerpoint/2010/main" val="2901711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7576C-D5BF-BA37-8F78-48669439DD51}"/>
              </a:ext>
            </a:extLst>
          </p:cNvPr>
          <p:cNvSpPr>
            <a:spLocks noGrp="1"/>
          </p:cNvSpPr>
          <p:nvPr>
            <p:ph type="title"/>
          </p:nvPr>
        </p:nvSpPr>
        <p:spPr/>
        <p:txBody>
          <a:bodyPr/>
          <a:lstStyle/>
          <a:p>
            <a:r>
              <a:rPr lang="en-GB" dirty="0"/>
              <a:t>What do we do in Cheshire East?</a:t>
            </a:r>
          </a:p>
        </p:txBody>
      </p:sp>
      <p:sp>
        <p:nvSpPr>
          <p:cNvPr id="3" name="Content Placeholder 2">
            <a:extLst>
              <a:ext uri="{FF2B5EF4-FFF2-40B4-BE49-F238E27FC236}">
                <a16:creationId xmlns:a16="http://schemas.microsoft.com/office/drawing/2014/main" id="{BB5CC6CD-D2F8-8D39-2F4D-DE064A8A60F5}"/>
              </a:ext>
            </a:extLst>
          </p:cNvPr>
          <p:cNvSpPr>
            <a:spLocks noGrp="1"/>
          </p:cNvSpPr>
          <p:nvPr>
            <p:ph idx="1"/>
          </p:nvPr>
        </p:nvSpPr>
        <p:spPr/>
        <p:txBody>
          <a:bodyPr>
            <a:normAutofit lnSpcReduction="10000"/>
          </a:bodyPr>
          <a:lstStyle/>
          <a:p>
            <a:r>
              <a:rPr lang="en-GB" dirty="0"/>
              <a:t>Some of things we do……</a:t>
            </a:r>
          </a:p>
          <a:p>
            <a:pPr lvl="1"/>
            <a:r>
              <a:rPr lang="en-GB" dirty="0"/>
              <a:t>We gather member views about local services, health and social care and feed this back to them, telling them what matters to help improve services across Cheshire East </a:t>
            </a:r>
          </a:p>
          <a:p>
            <a:pPr lvl="1"/>
            <a:r>
              <a:rPr lang="en-GB" dirty="0"/>
              <a:t>We put on FREE training for our members - including around sleep, dyslexia, EHCPs, SEN Support etc </a:t>
            </a:r>
          </a:p>
          <a:p>
            <a:pPr lvl="1"/>
            <a:r>
              <a:rPr lang="en-GB" dirty="0"/>
              <a:t>We run our Facebook group which offers peer support, advice and signposting</a:t>
            </a:r>
          </a:p>
          <a:p>
            <a:pPr lvl="1"/>
            <a:r>
              <a:rPr lang="en-GB" dirty="0"/>
              <a:t>We host our website which is updated with local SEND News, our training offer and we are slowly adding more resources to the site</a:t>
            </a:r>
          </a:p>
          <a:p>
            <a:pPr lvl="1"/>
            <a:r>
              <a:rPr lang="en-GB" dirty="0"/>
              <a:t>We offer a FREE max card to members – a discount card for families with children with SEND</a:t>
            </a:r>
          </a:p>
          <a:p>
            <a:pPr lvl="1"/>
            <a:r>
              <a:rPr lang="en-GB" dirty="0"/>
              <a:t>We attend coffee mornings </a:t>
            </a:r>
          </a:p>
          <a:p>
            <a:pPr lvl="1"/>
            <a:r>
              <a:rPr lang="en-GB" dirty="0"/>
              <a:t>We are all parent carers ourselves and are a member led organisation.</a:t>
            </a:r>
          </a:p>
        </p:txBody>
      </p:sp>
    </p:spTree>
    <p:extLst>
      <p:ext uri="{BB962C8B-B14F-4D97-AF65-F5344CB8AC3E}">
        <p14:creationId xmlns:p14="http://schemas.microsoft.com/office/powerpoint/2010/main" val="1385908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92000"/>
                <a:satMod val="200000"/>
                <a:lumMod val="138000"/>
              </a:schemeClr>
            </a:gs>
            <a:gs pos="50000">
              <a:schemeClr val="bg2">
                <a:shade val="100000"/>
                <a:hueMod val="100000"/>
                <a:satMod val="110000"/>
                <a:lumMod val="130000"/>
              </a:schemeClr>
            </a:gs>
            <a:gs pos="100000">
              <a:schemeClr val="bg2">
                <a:shade val="78000"/>
                <a:hueMod val="106000"/>
                <a:satMod val="120000"/>
                <a:lumMod val="79000"/>
              </a:schemeClr>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3FCF9-E361-4EBD-ADFE-5E6E4458EF12}"/>
              </a:ext>
            </a:extLst>
          </p:cNvPr>
          <p:cNvSpPr>
            <a:spLocks noGrp="1"/>
          </p:cNvSpPr>
          <p:nvPr>
            <p:ph type="title"/>
          </p:nvPr>
        </p:nvSpPr>
        <p:spPr>
          <a:xfrm>
            <a:off x="321097" y="-736209"/>
            <a:ext cx="7366398" cy="1861624"/>
          </a:xfrm>
        </p:spPr>
        <p:txBody>
          <a:bodyPr vert="horz" lIns="91440" tIns="45720" rIns="91440" bIns="45720" rtlCol="0" anchor="b">
            <a:normAutofit/>
          </a:bodyPr>
          <a:lstStyle/>
          <a:p>
            <a:pPr algn="ctr"/>
            <a:r>
              <a:rPr lang="en-US" u="sng" dirty="0">
                <a:latin typeface="Calibri" panose="020F0502020204030204" pitchFamily="34" charset="0"/>
                <a:cs typeface="Calibri" panose="020F0502020204030204" pitchFamily="34" charset="0"/>
              </a:rPr>
              <a:t>CEPCF – 2025-2026 update</a:t>
            </a:r>
          </a:p>
        </p:txBody>
      </p:sp>
      <p:pic>
        <p:nvPicPr>
          <p:cNvPr id="4" name="Picture 3">
            <a:extLst>
              <a:ext uri="{FF2B5EF4-FFF2-40B4-BE49-F238E27FC236}">
                <a16:creationId xmlns:a16="http://schemas.microsoft.com/office/drawing/2014/main" id="{EFA32BBD-61B7-49A6-8B11-CBFC8D1D6B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47482" y="5136002"/>
            <a:ext cx="2692907" cy="1487831"/>
          </a:xfrm>
          <a:prstGeom prst="rect">
            <a:avLst/>
          </a:prstGeom>
          <a:ln>
            <a:noFill/>
          </a:ln>
          <a:effectLst>
            <a:outerShdw blurRad="76200" dist="63500" dir="5040000" algn="tl" rotWithShape="0">
              <a:srgbClr val="000000">
                <a:alpha val="41000"/>
              </a:srgbClr>
            </a:outerShdw>
          </a:effectLst>
        </p:spPr>
      </p:pic>
      <p:pic>
        <p:nvPicPr>
          <p:cNvPr id="6" name="Picture 5" descr="Text&#10;&#10;Description automatically generated with medium confidence">
            <a:extLst>
              <a:ext uri="{FF2B5EF4-FFF2-40B4-BE49-F238E27FC236}">
                <a16:creationId xmlns:a16="http://schemas.microsoft.com/office/drawing/2014/main" id="{D8DD6058-51C0-4F04-995B-5CBDD5AEC7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652" y="2267441"/>
            <a:ext cx="7649496" cy="2868561"/>
          </a:xfrm>
          <a:prstGeom prst="rect">
            <a:avLst/>
          </a:prstGeom>
        </p:spPr>
      </p:pic>
    </p:spTree>
    <p:extLst>
      <p:ext uri="{BB962C8B-B14F-4D97-AF65-F5344CB8AC3E}">
        <p14:creationId xmlns:p14="http://schemas.microsoft.com/office/powerpoint/2010/main" val="8106543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555AA88FAD4FB4491BDDC6B2CD28FD6" ma:contentTypeVersion="6" ma:contentTypeDescription="Create a new document." ma:contentTypeScope="" ma:versionID="d49b7cdd5a5db66c37cb1a4bfa86154e">
  <xsd:schema xmlns:xsd="http://www.w3.org/2001/XMLSchema" xmlns:xs="http://www.w3.org/2001/XMLSchema" xmlns:p="http://schemas.microsoft.com/office/2006/metadata/properties" xmlns:ns2="6c73b668-4fdf-4d32-9823-8b40671147e9" xmlns:ns3="6004865f-8df0-4733-83f6-fd1ae5a39366" targetNamespace="http://schemas.microsoft.com/office/2006/metadata/properties" ma:root="true" ma:fieldsID="24a2e1fa53113e6485234f2e1f15e951" ns2:_="" ns3:_="">
    <xsd:import namespace="6c73b668-4fdf-4d32-9823-8b40671147e9"/>
    <xsd:import namespace="6004865f-8df0-4733-83f6-fd1ae5a3936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73b668-4fdf-4d32-9823-8b40671147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004865f-8df0-4733-83f6-fd1ae5a3936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D39AD9F-1459-4A0F-A262-D53980FA02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c73b668-4fdf-4d32-9823-8b40671147e9"/>
    <ds:schemaRef ds:uri="6004865f-8df0-4733-83f6-fd1ae5a393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B26D085-F800-4F97-8892-1C1D046BB4CB}">
  <ds:schemaRefs>
    <ds:schemaRef ds:uri="http://schemas.microsoft.com/sharepoint/v3/contenttype/forms"/>
  </ds:schemaRefs>
</ds:datastoreItem>
</file>

<file path=customXml/itemProps3.xml><?xml version="1.0" encoding="utf-8"?>
<ds:datastoreItem xmlns:ds="http://schemas.openxmlformats.org/officeDocument/2006/customXml" ds:itemID="{E8A91170-8D16-4B22-8C84-87426A583D00}">
  <ds:schemaRefs>
    <ds:schemaRef ds:uri="http://purl.org/dc/dcmitype/"/>
    <ds:schemaRef ds:uri="http://schemas.microsoft.com/office/2006/metadata/properties"/>
    <ds:schemaRef ds:uri="http://schemas.openxmlformats.org/package/2006/metadata/core-properties"/>
    <ds:schemaRef ds:uri="http://purl.org/dc/terms/"/>
    <ds:schemaRef ds:uri="http://www.w3.org/XML/1998/namespace"/>
    <ds:schemaRef ds:uri="http://schemas.microsoft.com/office/infopath/2007/PartnerControls"/>
    <ds:schemaRef ds:uri="http://schemas.microsoft.com/office/2006/documentManagement/types"/>
    <ds:schemaRef ds:uri="6c73b668-4fdf-4d32-9823-8b40671147e9"/>
    <ds:schemaRef ds:uri="6004865f-8df0-4733-83f6-fd1ae5a39366"/>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Facet</Template>
  <TotalTime>4840</TotalTime>
  <Words>1689</Words>
  <Application>Microsoft Office PowerPoint</Application>
  <PresentationFormat>Widescreen</PresentationFormat>
  <Paragraphs>238</Paragraphs>
  <Slides>27</Slides>
  <Notes>10</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27</vt:i4>
      </vt:variant>
    </vt:vector>
  </HeadingPairs>
  <TitlesOfParts>
    <vt:vector size="38" baseType="lpstr">
      <vt:lpstr>Abadi</vt:lpstr>
      <vt:lpstr>Aptos</vt:lpstr>
      <vt:lpstr>Aptos Display</vt:lpstr>
      <vt:lpstr>Arial</vt:lpstr>
      <vt:lpstr>Calibri</vt:lpstr>
      <vt:lpstr>Trebuchet MS</vt:lpstr>
      <vt:lpstr>Wingdings</vt:lpstr>
      <vt:lpstr>Wingdings 3</vt:lpstr>
      <vt:lpstr>Facet</vt:lpstr>
      <vt:lpstr>Facet</vt:lpstr>
      <vt:lpstr>Office Theme</vt:lpstr>
      <vt:lpstr>Cheshire East Parent Carer Forum AGM 2025</vt:lpstr>
      <vt:lpstr>AGENDA – AGM 2025</vt:lpstr>
      <vt:lpstr>Housekeeping </vt:lpstr>
      <vt:lpstr>What is a parent carer forum ? Background and  context</vt:lpstr>
      <vt:lpstr>PowerPoint Presentation</vt:lpstr>
      <vt:lpstr>PowerPoint Presentation</vt:lpstr>
      <vt:lpstr>PowerPoint Presentation</vt:lpstr>
      <vt:lpstr>What do we do in Cheshire East?</vt:lpstr>
      <vt:lpstr>CEPCF – 2025-2026 update</vt:lpstr>
      <vt:lpstr>PowerPoint Presentation</vt:lpstr>
      <vt:lpstr>CEPCF Participation</vt:lpstr>
      <vt:lpstr>Cheshire East Parent Carer Forum:  In 2024-25 we have: </vt:lpstr>
      <vt:lpstr>Cheshire East Parent Carer Forum: 2024-25  </vt:lpstr>
      <vt:lpstr>Cheshire East Parent Carer Forum: 2024-25</vt:lpstr>
      <vt:lpstr>Cheshire East Parent Carer Forum: 2024-25. Parent carer participation.</vt:lpstr>
      <vt:lpstr>Partnership for Inclusion of Neurodiversity Pilot (PINS) </vt:lpstr>
      <vt:lpstr>Partnership for Inclusion of Neurodiversity Pilot (PINS) </vt:lpstr>
      <vt:lpstr>Partnership for Inclusion of Neurodiversity Pilot (PINS)</vt:lpstr>
      <vt:lpstr>Cheshire East Parent Carer Forum:  What next?</vt:lpstr>
      <vt:lpstr>PowerPoint Presentation</vt:lpstr>
      <vt:lpstr>PowerPoint Presentation</vt:lpstr>
      <vt:lpstr>PowerPoint Presentation</vt:lpstr>
      <vt:lpstr>PowerPoint Presentation</vt:lpstr>
      <vt:lpstr>What are we planning to do in 2025-6?</vt:lpstr>
      <vt:lpstr>PowerPoint Presentation</vt:lpstr>
      <vt:lpstr>Formal appointments to be voted 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Catherine Walters</dc:creator>
  <cp:lastModifiedBy>WEE, Christine (CHESHIRE AND WIRRAL PARTNERSHIP NHS FOUNDATION TRUST)</cp:lastModifiedBy>
  <cp:revision>23</cp:revision>
  <cp:lastPrinted>2020-11-11T19:34:03Z</cp:lastPrinted>
  <dcterms:created xsi:type="dcterms:W3CDTF">2020-11-10T18:28:48Z</dcterms:created>
  <dcterms:modified xsi:type="dcterms:W3CDTF">2025-05-09T06:18:50Z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0x010100A555AA88FAD4FB4491BDDC6B2CD28FD6</vt:lpwstr>
  </property>
</Properties>
</file>