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7"/>
  </p:notesMasterIdLst>
  <p:sldIdLst>
    <p:sldId id="259" r:id="rId5"/>
    <p:sldId id="269" r:id="rId6"/>
    <p:sldId id="284" r:id="rId7"/>
    <p:sldId id="286" r:id="rId8"/>
    <p:sldId id="294" r:id="rId9"/>
    <p:sldId id="298" r:id="rId10"/>
    <p:sldId id="260" r:id="rId11"/>
    <p:sldId id="303" r:id="rId12"/>
    <p:sldId id="315" r:id="rId13"/>
    <p:sldId id="314" r:id="rId14"/>
    <p:sldId id="313" r:id="rId15"/>
    <p:sldId id="310"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C0B577-84E9-44A0-A4AB-DAC046BAD193}" v="32" dt="2024-10-01T14:59:50.39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78003" autoAdjust="0"/>
  </p:normalViewPr>
  <p:slideViewPr>
    <p:cSldViewPr snapToGrid="0">
      <p:cViewPr varScale="1">
        <p:scale>
          <a:sx n="50" d="100"/>
          <a:sy n="50" d="100"/>
        </p:scale>
        <p:origin x="1208" y="3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75" d="100"/>
          <a:sy n="75" d="100"/>
        </p:scale>
        <p:origin x="2938" y="43"/>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5CF951-0C75-45C9-9C66-7DBB3A2D4C5D}" type="datetimeFigureOut">
              <a:rPr lang="en-GB" smtClean="0"/>
              <a:t>11/02/2025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2C5969-7B7D-4E0B-8708-1E7A515C0BF2}" type="slidenum">
              <a:rPr lang="en-GB" smtClean="0"/>
              <a:t>‹#›</a:t>
            </a:fld>
            <a:endParaRPr lang="en-GB"/>
          </a:p>
        </p:txBody>
      </p:sp>
    </p:spTree>
    <p:extLst>
      <p:ext uri="{BB962C8B-B14F-4D97-AF65-F5344CB8AC3E}">
        <p14:creationId xmlns:p14="http://schemas.microsoft.com/office/powerpoint/2010/main" val="4861172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nice.org.uk/guidance/ng43/informationforpublic"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cheshireeast.gov.uk/pdf/livewell/resources-for-children-and-young-people/keep-safe-cope-well-plan.pdf"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C2C5969-7B7D-4E0B-8708-1E7A515C0BF2}" type="slidenum">
              <a:rPr lang="en-GB" smtClean="0"/>
              <a:t>1</a:t>
            </a:fld>
            <a:endParaRPr lang="en-GB"/>
          </a:p>
        </p:txBody>
      </p:sp>
    </p:spTree>
    <p:extLst>
      <p:ext uri="{BB962C8B-B14F-4D97-AF65-F5344CB8AC3E}">
        <p14:creationId xmlns:p14="http://schemas.microsoft.com/office/powerpoint/2010/main" val="42788014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C2C5969-7B7D-4E0B-8708-1E7A515C0BF2}" type="slidenum">
              <a:rPr lang="en-GB" smtClean="0"/>
              <a:t>2</a:t>
            </a:fld>
            <a:endParaRPr lang="en-GB"/>
          </a:p>
        </p:txBody>
      </p:sp>
    </p:spTree>
    <p:extLst>
      <p:ext uri="{BB962C8B-B14F-4D97-AF65-F5344CB8AC3E}">
        <p14:creationId xmlns:p14="http://schemas.microsoft.com/office/powerpoint/2010/main" val="1522926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dirty="0">
                <a:solidFill>
                  <a:srgbClr val="1F1F1F"/>
                </a:solidFill>
                <a:effectLst/>
                <a:highlight>
                  <a:srgbClr val="FFFFFF"/>
                </a:highlight>
                <a:latin typeface="Google Sans"/>
              </a:rPr>
              <a:t>NICE clinical guidelines: </a:t>
            </a:r>
            <a:r>
              <a:rPr lang="en-GB" b="0" i="0" dirty="0">
                <a:solidFill>
                  <a:srgbClr val="040C28"/>
                </a:solidFill>
                <a:effectLst/>
                <a:latin typeface="Google Sans"/>
              </a:rPr>
              <a:t>provide recommendations for the treatment and care of people by health professionals</a:t>
            </a:r>
            <a:r>
              <a:rPr lang="en-GB" b="0" i="0" dirty="0">
                <a:solidFill>
                  <a:srgbClr val="1F1F1F"/>
                </a:solidFill>
                <a:effectLst/>
                <a:highlight>
                  <a:srgbClr val="FFFFFF"/>
                </a:highlight>
                <a:latin typeface="Google Sans"/>
              </a:rPr>
              <a:t>. are used to develop standards to assess the clinical practice of individual health professionals. are used in the education and training of health professionals. help patients to make informed decisions.</a:t>
            </a:r>
            <a:endParaRPr lang="en-GB" b="0" i="0" dirty="0">
              <a:solidFill>
                <a:srgbClr val="0E0E0E"/>
              </a:solidFill>
              <a:effectLst/>
              <a:highlight>
                <a:srgbClr val="F7F4F1"/>
              </a:highlight>
              <a:latin typeface="Inter"/>
            </a:endParaRPr>
          </a:p>
          <a:p>
            <a:pPr algn="l"/>
            <a:endParaRPr lang="en-GB" b="0" i="0" dirty="0">
              <a:solidFill>
                <a:srgbClr val="0E0E0E"/>
              </a:solidFill>
              <a:effectLst/>
              <a:highlight>
                <a:srgbClr val="F7F4F1"/>
              </a:highlight>
              <a:latin typeface="Inter"/>
            </a:endParaRPr>
          </a:p>
          <a:p>
            <a:pPr algn="l"/>
            <a:r>
              <a:rPr lang="en-GB" b="0" i="0" dirty="0">
                <a:solidFill>
                  <a:srgbClr val="0E0E0E"/>
                </a:solidFill>
                <a:effectLst/>
                <a:highlight>
                  <a:srgbClr val="F7F4F1"/>
                </a:highlight>
                <a:latin typeface="Inter"/>
              </a:rPr>
              <a:t>This guideline covers the period before, during and after a young person moves from children's to adults' services. It aims to help young people and their carers have a better experience of transition by improving the way it’s planned and carried out. It covers both health and social care.</a:t>
            </a:r>
          </a:p>
          <a:p>
            <a:pPr algn="l"/>
            <a:endParaRPr lang="en-GB" b="0" i="0" dirty="0">
              <a:solidFill>
                <a:srgbClr val="0E0E0E"/>
              </a:solidFill>
              <a:effectLst/>
              <a:highlight>
                <a:srgbClr val="F7F4F1"/>
              </a:highlight>
              <a:latin typeface="Inter"/>
            </a:endParaRPr>
          </a:p>
          <a:p>
            <a:pPr algn="l"/>
            <a:r>
              <a:rPr lang="en-GB" b="0" i="0" dirty="0">
                <a:solidFill>
                  <a:srgbClr val="0E0E0E"/>
                </a:solidFill>
                <a:effectLst/>
                <a:highlight>
                  <a:srgbClr val="F7F4F1"/>
                </a:highlight>
                <a:latin typeface="Inter"/>
              </a:rPr>
              <a:t>NICE has developed </a:t>
            </a:r>
            <a:r>
              <a:rPr lang="en-GB" b="0" i="0" u="sng" dirty="0">
                <a:solidFill>
                  <a:srgbClr val="005EA5"/>
                </a:solidFill>
                <a:effectLst/>
                <a:highlight>
                  <a:srgbClr val="F7F4F1"/>
                </a:highlight>
                <a:latin typeface="Inter"/>
                <a:hlinkClick r:id="rId3"/>
              </a:rPr>
              <a:t>information for young people and their carers</a:t>
            </a:r>
            <a:r>
              <a:rPr lang="en-GB" b="0" i="0" dirty="0">
                <a:solidFill>
                  <a:srgbClr val="0E0E0E"/>
                </a:solidFill>
                <a:effectLst/>
                <a:highlight>
                  <a:srgbClr val="F7F4F1"/>
                </a:highlight>
                <a:latin typeface="Inter"/>
              </a:rPr>
              <a:t> to help them to understand what good transition should include and look like. This information explains what care young people and their parents or carers should expect from children's and adults' services during transition. It suggests questions to ask, and where to find further help. It has a list of questions that you can use when you are going into meetings to give a prompt to the types of things you might want to ask.</a:t>
            </a:r>
          </a:p>
          <a:p>
            <a:endParaRPr lang="en-GB" dirty="0"/>
          </a:p>
          <a:p>
            <a:pPr algn="l"/>
            <a:r>
              <a:rPr lang="en-GB" b="0" i="0" dirty="0">
                <a:solidFill>
                  <a:srgbClr val="0E0E0E"/>
                </a:solidFill>
                <a:effectLst/>
                <a:highlight>
                  <a:srgbClr val="F7F4F1"/>
                </a:highlight>
                <a:latin typeface="Inter"/>
              </a:rPr>
              <a:t>Transition doesn't start at the same age for everyone. It will depend on your care and support needs and what seems right for you. It will also depend on what the law says about different services.</a:t>
            </a:r>
          </a:p>
          <a:p>
            <a:pPr algn="l"/>
            <a:r>
              <a:rPr lang="en-GB" b="0" i="0" dirty="0">
                <a:solidFill>
                  <a:srgbClr val="0E0E0E"/>
                </a:solidFill>
                <a:effectLst/>
                <a:highlight>
                  <a:srgbClr val="F7F4F1"/>
                </a:highlight>
                <a:latin typeface="Inter"/>
              </a:rPr>
              <a:t>The people who provide your care and support should involve you and your parents or carers at every stage of your transition. They should make sure you have the information you need to make decisions. The information should be easy for you to use and understand.</a:t>
            </a:r>
          </a:p>
          <a:p>
            <a:pPr algn="l"/>
            <a:r>
              <a:rPr lang="en-GB" b="0" i="0" dirty="0">
                <a:solidFill>
                  <a:srgbClr val="0E0E0E"/>
                </a:solidFill>
                <a:effectLst/>
                <a:highlight>
                  <a:srgbClr val="F7F4F1"/>
                </a:highlight>
                <a:latin typeface="Inter"/>
              </a:rPr>
              <a:t>They should help you to choose a person to act as a link between you and the various staff who support you, including your GP. This person, called a 'named worker', should be someone you already know and get on well with. The named worker will be your main contact until a few months after you've transferred to adults' services.</a:t>
            </a:r>
          </a:p>
          <a:p>
            <a:pPr algn="l"/>
            <a:r>
              <a:rPr lang="en-GB" b="0" i="0" dirty="0">
                <a:solidFill>
                  <a:srgbClr val="0E0E0E"/>
                </a:solidFill>
                <a:effectLst/>
                <a:highlight>
                  <a:srgbClr val="F7F4F1"/>
                </a:highlight>
                <a:latin typeface="Inter"/>
              </a:rPr>
              <a:t>Your named worker should discuss with you:</a:t>
            </a:r>
          </a:p>
          <a:p>
            <a:pPr algn="l">
              <a:buFont typeface="Arial" panose="020B0604020202020204" pitchFamily="34" charset="0"/>
              <a:buChar char="•"/>
            </a:pPr>
            <a:r>
              <a:rPr lang="en-GB" b="0" i="0" dirty="0">
                <a:solidFill>
                  <a:srgbClr val="0E0E0E"/>
                </a:solidFill>
                <a:effectLst/>
                <a:highlight>
                  <a:srgbClr val="F7F4F1"/>
                </a:highlight>
                <a:latin typeface="Inter"/>
              </a:rPr>
              <a:t>what to expect</a:t>
            </a:r>
          </a:p>
          <a:p>
            <a:pPr algn="l">
              <a:buFont typeface="Arial" panose="020B0604020202020204" pitchFamily="34" charset="0"/>
              <a:buChar char="•"/>
            </a:pPr>
            <a:r>
              <a:rPr lang="en-GB" b="0" i="0" dirty="0">
                <a:solidFill>
                  <a:srgbClr val="0E0E0E"/>
                </a:solidFill>
                <a:effectLst/>
                <a:highlight>
                  <a:srgbClr val="F7F4F1"/>
                </a:highlight>
                <a:latin typeface="Inter"/>
              </a:rPr>
              <a:t>how you can be fully involved in your transition and control what happens</a:t>
            </a:r>
          </a:p>
          <a:p>
            <a:pPr algn="l">
              <a:buFont typeface="Arial" panose="020B0604020202020204" pitchFamily="34" charset="0"/>
              <a:buChar char="•"/>
            </a:pPr>
            <a:r>
              <a:rPr lang="en-GB" b="0" i="0" dirty="0">
                <a:solidFill>
                  <a:srgbClr val="0E0E0E"/>
                </a:solidFill>
                <a:effectLst/>
                <a:highlight>
                  <a:srgbClr val="F7F4F1"/>
                </a:highlight>
                <a:latin typeface="Inter"/>
              </a:rPr>
              <a:t>what your care and support options will be after you transfer</a:t>
            </a:r>
          </a:p>
          <a:p>
            <a:pPr algn="l">
              <a:buFont typeface="Arial" panose="020B0604020202020204" pitchFamily="34" charset="0"/>
              <a:buChar char="•"/>
            </a:pPr>
            <a:r>
              <a:rPr lang="en-GB" b="0" i="0" dirty="0">
                <a:solidFill>
                  <a:srgbClr val="0E0E0E"/>
                </a:solidFill>
                <a:effectLst/>
                <a:highlight>
                  <a:srgbClr val="F7F4F1"/>
                </a:highlight>
                <a:latin typeface="Inter"/>
              </a:rPr>
              <a:t>any assessments you may need to have</a:t>
            </a:r>
          </a:p>
          <a:p>
            <a:pPr algn="l">
              <a:buFont typeface="Arial" panose="020B0604020202020204" pitchFamily="34" charset="0"/>
              <a:buChar char="•"/>
            </a:pPr>
            <a:r>
              <a:rPr lang="en-GB" b="0" i="0" dirty="0">
                <a:solidFill>
                  <a:srgbClr val="0E0E0E"/>
                </a:solidFill>
                <a:effectLst/>
                <a:highlight>
                  <a:srgbClr val="F7F4F1"/>
                </a:highlight>
                <a:latin typeface="Inter"/>
              </a:rPr>
              <a:t>what help is available before, during and after the transfer; this could include:</a:t>
            </a:r>
          </a:p>
          <a:p>
            <a:pPr algn="l">
              <a:buFont typeface="Arial" panose="020B0604020202020204" pitchFamily="34" charset="0"/>
              <a:buChar char="•"/>
            </a:pPr>
            <a:r>
              <a:rPr lang="en-GB" b="0" i="0" dirty="0">
                <a:solidFill>
                  <a:srgbClr val="0E0E0E"/>
                </a:solidFill>
                <a:effectLst/>
                <a:highlight>
                  <a:srgbClr val="F7F4F1"/>
                </a:highlight>
                <a:latin typeface="Inter"/>
              </a:rPr>
              <a:t>peer support (support from other young people who have experience of transition)</a:t>
            </a:r>
          </a:p>
          <a:p>
            <a:pPr algn="l">
              <a:buFont typeface="Arial" panose="020B0604020202020204" pitchFamily="34" charset="0"/>
              <a:buChar char="•"/>
            </a:pPr>
            <a:r>
              <a:rPr lang="en-GB" b="0" i="0" dirty="0">
                <a:solidFill>
                  <a:srgbClr val="0E0E0E"/>
                </a:solidFill>
                <a:effectLst/>
                <a:highlight>
                  <a:srgbClr val="F7F4F1"/>
                </a:highlight>
                <a:latin typeface="Inter"/>
              </a:rPr>
              <a:t>advocacy (support from someone independent from children's or adults' services, who can represent your interests)</a:t>
            </a:r>
          </a:p>
          <a:p>
            <a:pPr algn="l">
              <a:buFont typeface="Arial" panose="020B0604020202020204" pitchFamily="34" charset="0"/>
              <a:buChar char="•"/>
            </a:pPr>
            <a:r>
              <a:rPr lang="en-GB" b="0" i="0" dirty="0">
                <a:solidFill>
                  <a:srgbClr val="0E0E0E"/>
                </a:solidFill>
                <a:effectLst/>
                <a:highlight>
                  <a:srgbClr val="F7F4F1"/>
                </a:highlight>
                <a:latin typeface="Inter"/>
              </a:rPr>
              <a:t>information about different ways to manage your care and support, including funding (if you're eligible for this)</a:t>
            </a:r>
          </a:p>
          <a:p>
            <a:pPr algn="l">
              <a:buFont typeface="Arial" panose="020B0604020202020204" pitchFamily="34" charset="0"/>
              <a:buChar char="•"/>
            </a:pPr>
            <a:r>
              <a:rPr lang="en-GB" b="0" i="0" dirty="0">
                <a:solidFill>
                  <a:srgbClr val="0E0E0E"/>
                </a:solidFill>
                <a:effectLst/>
                <a:highlight>
                  <a:srgbClr val="F7F4F1"/>
                </a:highlight>
                <a:latin typeface="Inter"/>
              </a:rPr>
              <a:t>who to speak to if you're worried or have questions.</a:t>
            </a:r>
          </a:p>
          <a:p>
            <a:endParaRPr lang="en-GB" dirty="0"/>
          </a:p>
          <a:p>
            <a:r>
              <a:rPr lang="en-GB" dirty="0"/>
              <a:t>According to the NICE Guidelines, transition planning should start at age 13 or 14 (Year 9) for young people with an Education Health Care Plan (EHCP) plan. It is beneficial to start transition planning earlier for young people with complex health needs to adequately prepare. </a:t>
            </a:r>
          </a:p>
        </p:txBody>
      </p:sp>
      <p:sp>
        <p:nvSpPr>
          <p:cNvPr id="4" name="Slide Number Placeholder 3"/>
          <p:cNvSpPr>
            <a:spLocks noGrp="1"/>
          </p:cNvSpPr>
          <p:nvPr>
            <p:ph type="sldNum" sz="quarter" idx="5"/>
          </p:nvPr>
        </p:nvSpPr>
        <p:spPr/>
        <p:txBody>
          <a:bodyPr/>
          <a:lstStyle/>
          <a:p>
            <a:fld id="{6C2C5969-7B7D-4E0B-8708-1E7A515C0BF2}" type="slidenum">
              <a:rPr lang="en-GB" smtClean="0"/>
              <a:t>3</a:t>
            </a:fld>
            <a:endParaRPr lang="en-GB"/>
          </a:p>
        </p:txBody>
      </p:sp>
    </p:spTree>
    <p:extLst>
      <p:ext uri="{BB962C8B-B14F-4D97-AF65-F5344CB8AC3E}">
        <p14:creationId xmlns:p14="http://schemas.microsoft.com/office/powerpoint/2010/main" val="4536928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dirty="0">
                <a:solidFill>
                  <a:srgbClr val="0E0E0E"/>
                </a:solidFill>
                <a:effectLst/>
                <a:highlight>
                  <a:srgbClr val="F7F4F1"/>
                </a:highlight>
                <a:latin typeface="Inter"/>
              </a:rPr>
              <a:t>You may feel unsure about the idea of moving to a new service, especially if you've been with children's services for quite a while. Your named worker can help you find ways to get familiar with the new services before you transfer. This could include:</a:t>
            </a:r>
          </a:p>
          <a:p>
            <a:pPr algn="l">
              <a:buFont typeface="Arial" panose="020B0604020202020204" pitchFamily="34" charset="0"/>
              <a:buChar char="•"/>
            </a:pPr>
            <a:r>
              <a:rPr lang="en-GB" b="0" i="0" dirty="0">
                <a:solidFill>
                  <a:srgbClr val="0E0E0E"/>
                </a:solidFill>
                <a:effectLst/>
                <a:highlight>
                  <a:srgbClr val="F7F4F1"/>
                </a:highlight>
                <a:latin typeface="Inter"/>
              </a:rPr>
              <a:t>meeting some of the people who will be supporting you in adults' services</a:t>
            </a:r>
          </a:p>
          <a:p>
            <a:pPr algn="l">
              <a:buFont typeface="Arial" panose="020B0604020202020204" pitchFamily="34" charset="0"/>
              <a:buChar char="•"/>
            </a:pPr>
            <a:r>
              <a:rPr lang="en-GB" b="0" i="0" dirty="0">
                <a:solidFill>
                  <a:srgbClr val="0E0E0E"/>
                </a:solidFill>
                <a:effectLst/>
                <a:highlight>
                  <a:srgbClr val="F7F4F1"/>
                </a:highlight>
                <a:latin typeface="Inter"/>
              </a:rPr>
              <a:t>going to a joint clinic involving people who work in children's and adults' services</a:t>
            </a:r>
          </a:p>
          <a:p>
            <a:pPr algn="l">
              <a:buFont typeface="Arial" panose="020B0604020202020204" pitchFamily="34" charset="0"/>
              <a:buChar char="•"/>
            </a:pPr>
            <a:r>
              <a:rPr lang="en-GB" b="0" i="0" dirty="0">
                <a:solidFill>
                  <a:srgbClr val="0E0E0E"/>
                </a:solidFill>
                <a:effectLst/>
                <a:highlight>
                  <a:srgbClr val="F7F4F1"/>
                </a:highlight>
                <a:latin typeface="Inter"/>
              </a:rPr>
              <a:t>visiting adults' services</a:t>
            </a:r>
          </a:p>
          <a:p>
            <a:pPr algn="l">
              <a:buFont typeface="Arial" panose="020B0604020202020204" pitchFamily="34" charset="0"/>
              <a:buChar char="•"/>
            </a:pPr>
            <a:r>
              <a:rPr lang="en-GB" b="0" i="0" dirty="0">
                <a:solidFill>
                  <a:srgbClr val="0E0E0E"/>
                </a:solidFill>
                <a:effectLst/>
                <a:highlight>
                  <a:srgbClr val="F7F4F1"/>
                </a:highlight>
                <a:latin typeface="Inter"/>
              </a:rPr>
              <a:t>trying peer support or mentoring</a:t>
            </a:r>
          </a:p>
          <a:p>
            <a:pPr algn="l">
              <a:buFont typeface="Arial" panose="020B0604020202020204" pitchFamily="34" charset="0"/>
              <a:buChar char="•"/>
            </a:pPr>
            <a:r>
              <a:rPr lang="en-GB" b="0" i="0" dirty="0">
                <a:solidFill>
                  <a:srgbClr val="0E0E0E"/>
                </a:solidFill>
                <a:effectLst/>
                <a:highlight>
                  <a:srgbClr val="F7F4F1"/>
                </a:highlight>
                <a:latin typeface="Inter"/>
              </a:rPr>
              <a:t>talking with other young people who have experienced transition to adults' services.</a:t>
            </a:r>
          </a:p>
          <a:p>
            <a:pPr algn="l"/>
            <a:r>
              <a:rPr lang="en-GB" b="0" i="0" dirty="0">
                <a:solidFill>
                  <a:srgbClr val="0E0E0E"/>
                </a:solidFill>
                <a:effectLst/>
                <a:highlight>
                  <a:srgbClr val="F7F4F1"/>
                </a:highlight>
                <a:latin typeface="Inter"/>
              </a:rPr>
              <a:t>You could also put together some information about yourself, so the people in adults' services can get to know you as a person before you transfer. The information could include details of your education, health and care needs (including the name of your GP), and your achievements, goals and hopes for the future. You could either do this yourself or involve your parents, your named worker or someone else you trust.</a:t>
            </a:r>
          </a:p>
          <a:p>
            <a:endParaRPr lang="en-GB" dirty="0"/>
          </a:p>
          <a:p>
            <a:pPr algn="l"/>
            <a:r>
              <a:rPr lang="en-GB" b="0" i="0" dirty="0">
                <a:solidFill>
                  <a:srgbClr val="0E0E0E"/>
                </a:solidFill>
                <a:effectLst/>
                <a:highlight>
                  <a:srgbClr val="F7F4F1"/>
                </a:highlight>
                <a:latin typeface="Inter"/>
              </a:rPr>
              <a:t>Children's and adults' services should both take responsibility for your transition. They should work together to ensure you have a smooth and gradual move from children's to adults' services. They should work closely with your GP and any other services that support you.</a:t>
            </a:r>
          </a:p>
          <a:p>
            <a:pPr algn="l"/>
            <a:r>
              <a:rPr lang="en-GB" b="0" i="0" dirty="0">
                <a:solidFill>
                  <a:srgbClr val="0E0E0E"/>
                </a:solidFill>
                <a:effectLst/>
                <a:highlight>
                  <a:srgbClr val="F7F4F1"/>
                </a:highlight>
                <a:latin typeface="Inter"/>
              </a:rPr>
              <a:t>If you have an education, health and care (EHC) plan, health and social care services should work closely with education. This will help to make your transition go more smoothly.</a:t>
            </a:r>
          </a:p>
          <a:p>
            <a:endParaRPr lang="en-GB" dirty="0"/>
          </a:p>
        </p:txBody>
      </p:sp>
      <p:sp>
        <p:nvSpPr>
          <p:cNvPr id="4" name="Slide Number Placeholder 3"/>
          <p:cNvSpPr>
            <a:spLocks noGrp="1"/>
          </p:cNvSpPr>
          <p:nvPr>
            <p:ph type="sldNum" sz="quarter" idx="5"/>
          </p:nvPr>
        </p:nvSpPr>
        <p:spPr/>
        <p:txBody>
          <a:bodyPr/>
          <a:lstStyle/>
          <a:p>
            <a:fld id="{6C2C5969-7B7D-4E0B-8708-1E7A515C0BF2}" type="slidenum">
              <a:rPr lang="en-GB" smtClean="0"/>
              <a:t>4</a:t>
            </a:fld>
            <a:endParaRPr lang="en-GB"/>
          </a:p>
        </p:txBody>
      </p:sp>
    </p:spTree>
    <p:extLst>
      <p:ext uri="{BB962C8B-B14F-4D97-AF65-F5344CB8AC3E}">
        <p14:creationId xmlns:p14="http://schemas.microsoft.com/office/powerpoint/2010/main" val="20486149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C2C5969-7B7D-4E0B-8708-1E7A515C0BF2}" type="slidenum">
              <a:rPr lang="en-GB" smtClean="0"/>
              <a:t>6</a:t>
            </a:fld>
            <a:endParaRPr lang="en-GB"/>
          </a:p>
        </p:txBody>
      </p:sp>
    </p:spTree>
    <p:extLst>
      <p:ext uri="{BB962C8B-B14F-4D97-AF65-F5344CB8AC3E}">
        <p14:creationId xmlns:p14="http://schemas.microsoft.com/office/powerpoint/2010/main" val="36288103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dirty="0">
                <a:solidFill>
                  <a:srgbClr val="212529"/>
                </a:solidFill>
                <a:effectLst/>
                <a:highlight>
                  <a:srgbClr val="FFFFFF"/>
                </a:highlight>
                <a:latin typeface="Inter"/>
              </a:rPr>
              <a:t>The </a:t>
            </a:r>
            <a:r>
              <a:rPr lang="en-GB" b="0" i="0" u="none" strike="noStrike" dirty="0">
                <a:solidFill>
                  <a:srgbClr val="0056B3"/>
                </a:solidFill>
                <a:effectLst/>
                <a:highlight>
                  <a:srgbClr val="FFFFFF"/>
                </a:highlight>
                <a:latin typeface="Inter"/>
                <a:hlinkClick r:id="rId3" tooltip="Keep safe cope well plan"/>
              </a:rPr>
              <a:t>keep safe and cope well plan (PDF, 950KB)</a:t>
            </a:r>
            <a:r>
              <a:rPr lang="en-GB" b="0" i="0" dirty="0">
                <a:solidFill>
                  <a:srgbClr val="212529"/>
                </a:solidFill>
                <a:effectLst/>
                <a:highlight>
                  <a:srgbClr val="FFFFFF"/>
                </a:highlight>
                <a:latin typeface="Inter"/>
              </a:rPr>
              <a:t> encourages children and parent/carers to find solutions to problems they are facing and try new coping skills and interests. This piece of work has been co-produced with children and young people in Cheshire East and is available for all Primary and Secondary schools. A child led approach that recognises emotional difficulties, promotes problem solving, identifying protective factors, and building resilience at both school and home.</a:t>
            </a:r>
          </a:p>
          <a:p>
            <a:endParaRPr lang="en-GB" dirty="0"/>
          </a:p>
        </p:txBody>
      </p:sp>
      <p:sp>
        <p:nvSpPr>
          <p:cNvPr id="4" name="Slide Number Placeholder 3"/>
          <p:cNvSpPr>
            <a:spLocks noGrp="1"/>
          </p:cNvSpPr>
          <p:nvPr>
            <p:ph type="sldNum" sz="quarter" idx="5"/>
          </p:nvPr>
        </p:nvSpPr>
        <p:spPr/>
        <p:txBody>
          <a:bodyPr/>
          <a:lstStyle/>
          <a:p>
            <a:fld id="{6C2C5969-7B7D-4E0B-8708-1E7A515C0BF2}" type="slidenum">
              <a:rPr lang="en-GB" smtClean="0"/>
              <a:t>9</a:t>
            </a:fld>
            <a:endParaRPr lang="en-GB"/>
          </a:p>
        </p:txBody>
      </p:sp>
    </p:spTree>
    <p:extLst>
      <p:ext uri="{BB962C8B-B14F-4D97-AF65-F5344CB8AC3E}">
        <p14:creationId xmlns:p14="http://schemas.microsoft.com/office/powerpoint/2010/main" val="41932017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dirty="0">
                <a:solidFill>
                  <a:srgbClr val="212B32"/>
                </a:solidFill>
                <a:effectLst/>
                <a:highlight>
                  <a:srgbClr val="F0F4F5"/>
                </a:highlight>
                <a:latin typeface="Frutiger W01"/>
              </a:rPr>
              <a:t>Listening to families is absolutely vital in improving patient experience for everyone in Cheshire and Merseyside.</a:t>
            </a:r>
          </a:p>
          <a:p>
            <a:pPr algn="l"/>
            <a:r>
              <a:rPr lang="en-GB" b="0" i="0" dirty="0">
                <a:solidFill>
                  <a:srgbClr val="212B32"/>
                </a:solidFill>
                <a:effectLst/>
                <a:highlight>
                  <a:srgbClr val="F0F4F5"/>
                </a:highlight>
                <a:latin typeface="Frutiger W01"/>
              </a:rPr>
              <a:t>PALS covers almost all health services we mentioned right back at the start. </a:t>
            </a:r>
          </a:p>
          <a:p>
            <a:pPr algn="l"/>
            <a:r>
              <a:rPr lang="en-GB" b="0" i="0" dirty="0">
                <a:solidFill>
                  <a:srgbClr val="212B32"/>
                </a:solidFill>
                <a:effectLst/>
                <a:highlight>
                  <a:srgbClr val="F0F4F5"/>
                </a:highlight>
                <a:latin typeface="Frutiger W01"/>
              </a:rPr>
              <a:t>Any comments on the health services or on decisions the ICB makes, whether that is a complaint, idea or compliment are welcomed using the contact details here.</a:t>
            </a:r>
          </a:p>
          <a:p>
            <a:pPr algn="l"/>
            <a:r>
              <a:rPr lang="en-GB" b="0" i="0" dirty="0">
                <a:solidFill>
                  <a:srgbClr val="212B32"/>
                </a:solidFill>
                <a:effectLst/>
                <a:highlight>
                  <a:srgbClr val="F0F4F5"/>
                </a:highlight>
                <a:latin typeface="Frutiger W01"/>
              </a:rPr>
              <a:t>Your feedback helps shape the best possible care and treatment.</a:t>
            </a:r>
          </a:p>
          <a:p>
            <a:endParaRPr lang="en-GB" dirty="0"/>
          </a:p>
        </p:txBody>
      </p:sp>
      <p:sp>
        <p:nvSpPr>
          <p:cNvPr id="4" name="Slide Number Placeholder 3"/>
          <p:cNvSpPr>
            <a:spLocks noGrp="1"/>
          </p:cNvSpPr>
          <p:nvPr>
            <p:ph type="sldNum" sz="quarter" idx="5"/>
          </p:nvPr>
        </p:nvSpPr>
        <p:spPr/>
        <p:txBody>
          <a:bodyPr/>
          <a:lstStyle/>
          <a:p>
            <a:fld id="{6C2C5969-7B7D-4E0B-8708-1E7A515C0BF2}" type="slidenum">
              <a:rPr lang="en-GB" smtClean="0"/>
              <a:t>10</a:t>
            </a:fld>
            <a:endParaRPr lang="en-GB"/>
          </a:p>
        </p:txBody>
      </p:sp>
    </p:spTree>
    <p:extLst>
      <p:ext uri="{BB962C8B-B14F-4D97-AF65-F5344CB8AC3E}">
        <p14:creationId xmlns:p14="http://schemas.microsoft.com/office/powerpoint/2010/main" val="29324423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References taken from the </a:t>
            </a:r>
            <a:r>
              <a:rPr lang="en-GB" dirty="0" err="1"/>
              <a:t>wellchild</a:t>
            </a:r>
            <a:r>
              <a:rPr lang="en-GB" dirty="0"/>
              <a:t> principles from transition framework which is a really useful resource, especially for those with complex health needs.</a:t>
            </a:r>
          </a:p>
        </p:txBody>
      </p:sp>
      <p:sp>
        <p:nvSpPr>
          <p:cNvPr id="4" name="Slide Number Placeholder 3"/>
          <p:cNvSpPr>
            <a:spLocks noGrp="1"/>
          </p:cNvSpPr>
          <p:nvPr>
            <p:ph type="sldNum" sz="quarter" idx="5"/>
          </p:nvPr>
        </p:nvSpPr>
        <p:spPr/>
        <p:txBody>
          <a:bodyPr/>
          <a:lstStyle/>
          <a:p>
            <a:fld id="{6C2C5969-7B7D-4E0B-8708-1E7A515C0BF2}" type="slidenum">
              <a:rPr lang="en-GB" smtClean="0"/>
              <a:t>11</a:t>
            </a:fld>
            <a:endParaRPr lang="en-GB"/>
          </a:p>
        </p:txBody>
      </p:sp>
    </p:spTree>
    <p:extLst>
      <p:ext uri="{BB962C8B-B14F-4D97-AF65-F5344CB8AC3E}">
        <p14:creationId xmlns:p14="http://schemas.microsoft.com/office/powerpoint/2010/main" val="17255075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4C6EBBFF-3518-4E12-B1A3-A91291E6C20B}" type="datetime1">
              <a:rPr lang="en-GB" smtClean="0"/>
              <a:t>11/02/2025</a:t>
            </a:fld>
            <a:endParaRPr lang="en-GB"/>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endParaRPr lang="en-GB"/>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46465C0C-7294-4989-9E5F-0070336765E7}" type="slidenum">
              <a:rPr lang="en-GB" smtClean="0"/>
              <a:t>‹#›</a:t>
            </a:fld>
            <a:endParaRPr lang="en-GB"/>
          </a:p>
        </p:txBody>
      </p:sp>
    </p:spTree>
    <p:extLst>
      <p:ext uri="{BB962C8B-B14F-4D97-AF65-F5344CB8AC3E}">
        <p14:creationId xmlns:p14="http://schemas.microsoft.com/office/powerpoint/2010/main" val="28449048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A46B29D-026E-4D0C-B89E-5FE43167450A}" type="datetime1">
              <a:rPr lang="en-GB" smtClean="0"/>
              <a:t>11/02/2025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6465C0C-7294-4989-9E5F-0070336765E7}" type="slidenum">
              <a:rPr lang="en-GB" smtClean="0"/>
              <a:t>‹#›</a:t>
            </a:fld>
            <a:endParaRPr lang="en-GB"/>
          </a:p>
        </p:txBody>
      </p:sp>
    </p:spTree>
    <p:extLst>
      <p:ext uri="{BB962C8B-B14F-4D97-AF65-F5344CB8AC3E}">
        <p14:creationId xmlns:p14="http://schemas.microsoft.com/office/powerpoint/2010/main" val="2180235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6AAEAEB-DC87-4390-B93D-D36975F34FFF}" type="datetime1">
              <a:rPr lang="en-GB" smtClean="0"/>
              <a:t>11/02/2025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6465C0C-7294-4989-9E5F-0070336765E7}" type="slidenum">
              <a:rPr lang="en-GB" smtClean="0"/>
              <a:t>‹#›</a:t>
            </a:fld>
            <a:endParaRPr lang="en-GB"/>
          </a:p>
        </p:txBody>
      </p:sp>
    </p:spTree>
    <p:extLst>
      <p:ext uri="{BB962C8B-B14F-4D97-AF65-F5344CB8AC3E}">
        <p14:creationId xmlns:p14="http://schemas.microsoft.com/office/powerpoint/2010/main" val="7318083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B4E9D86-349A-49AB-ADCC-2003C90FC70F}" type="datetime1">
              <a:rPr lang="en-GB" smtClean="0"/>
              <a:t>11/02/2025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6465C0C-7294-4989-9E5F-0070336765E7}" type="slidenum">
              <a:rPr lang="en-GB" smtClean="0"/>
              <a:t>‹#›</a:t>
            </a:fld>
            <a:endParaRPr lang="en-GB"/>
          </a:p>
        </p:txBody>
      </p:sp>
      <p:pic>
        <p:nvPicPr>
          <p:cNvPr id="7" name="Picture 6" descr="Logo&#10;&#10;Description automatically generated with medium confidence">
            <a:extLst>
              <a:ext uri="{FF2B5EF4-FFF2-40B4-BE49-F238E27FC236}">
                <a16:creationId xmlns:a16="http://schemas.microsoft.com/office/drawing/2014/main" id="{73FD4DE8-1B28-E0FF-C74C-EB0D4618B99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610600" y="333321"/>
            <a:ext cx="3221916" cy="779863"/>
          </a:xfrm>
          <a:prstGeom prst="rect">
            <a:avLst/>
          </a:prstGeom>
        </p:spPr>
      </p:pic>
    </p:spTree>
    <p:extLst>
      <p:ext uri="{BB962C8B-B14F-4D97-AF65-F5344CB8AC3E}">
        <p14:creationId xmlns:p14="http://schemas.microsoft.com/office/powerpoint/2010/main" val="23147632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1604717-B3AC-4B64-A882-33FD54CBD3CD}" type="datetime1">
              <a:rPr lang="en-GB" smtClean="0"/>
              <a:t>11/02/2025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6465C0C-7294-4989-9E5F-0070336765E7}" type="slidenum">
              <a:rPr lang="en-GB" smtClean="0"/>
              <a:t>‹#›</a:t>
            </a:fld>
            <a:endParaRPr lang="en-GB"/>
          </a:p>
        </p:txBody>
      </p:sp>
    </p:spTree>
    <p:extLst>
      <p:ext uri="{BB962C8B-B14F-4D97-AF65-F5344CB8AC3E}">
        <p14:creationId xmlns:p14="http://schemas.microsoft.com/office/powerpoint/2010/main" val="41109604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64893E0-1E94-4567-82AF-6B9217E1463F}" type="datetime1">
              <a:rPr lang="en-GB" smtClean="0"/>
              <a:t>11/02/2025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6465C0C-7294-4989-9E5F-0070336765E7}" type="slidenum">
              <a:rPr lang="en-GB" smtClean="0"/>
              <a:t>‹#›</a:t>
            </a:fld>
            <a:endParaRPr lang="en-GB"/>
          </a:p>
        </p:txBody>
      </p:sp>
    </p:spTree>
    <p:extLst>
      <p:ext uri="{BB962C8B-B14F-4D97-AF65-F5344CB8AC3E}">
        <p14:creationId xmlns:p14="http://schemas.microsoft.com/office/powerpoint/2010/main" val="14549745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33BAE7C-8247-4683-AE97-A967E5CEAD12}" type="datetime1">
              <a:rPr lang="en-GB" smtClean="0"/>
              <a:t>11/02/2025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6465C0C-7294-4989-9E5F-0070336765E7}" type="slidenum">
              <a:rPr lang="en-GB" smtClean="0"/>
              <a:t>‹#›</a:t>
            </a:fld>
            <a:endParaRPr lang="en-GB"/>
          </a:p>
        </p:txBody>
      </p:sp>
    </p:spTree>
    <p:extLst>
      <p:ext uri="{BB962C8B-B14F-4D97-AF65-F5344CB8AC3E}">
        <p14:creationId xmlns:p14="http://schemas.microsoft.com/office/powerpoint/2010/main" val="41655118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4EB7F0B-DD09-49B2-B759-2BBC0C957A40}" type="datetime1">
              <a:rPr lang="en-GB" smtClean="0"/>
              <a:t>11/02/2025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6465C0C-7294-4989-9E5F-0070336765E7}" type="slidenum">
              <a:rPr lang="en-GB" smtClean="0"/>
              <a:t>‹#›</a:t>
            </a:fld>
            <a:endParaRPr lang="en-GB"/>
          </a:p>
        </p:txBody>
      </p:sp>
    </p:spTree>
    <p:extLst>
      <p:ext uri="{BB962C8B-B14F-4D97-AF65-F5344CB8AC3E}">
        <p14:creationId xmlns:p14="http://schemas.microsoft.com/office/powerpoint/2010/main" val="28060335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149121-F8E4-4AA4-9F89-9AD3025BF999}" type="datetime1">
              <a:rPr lang="en-GB" smtClean="0"/>
              <a:t>11/02/2025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6465C0C-7294-4989-9E5F-0070336765E7}" type="slidenum">
              <a:rPr lang="en-GB" smtClean="0"/>
              <a:t>‹#›</a:t>
            </a:fld>
            <a:endParaRPr lang="en-GB"/>
          </a:p>
        </p:txBody>
      </p:sp>
    </p:spTree>
    <p:extLst>
      <p:ext uri="{BB962C8B-B14F-4D97-AF65-F5344CB8AC3E}">
        <p14:creationId xmlns:p14="http://schemas.microsoft.com/office/powerpoint/2010/main" val="12037132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5" name="Date Placeholder 4"/>
          <p:cNvSpPr>
            <a:spLocks noGrp="1"/>
          </p:cNvSpPr>
          <p:nvPr>
            <p:ph type="dt" sz="half" idx="10"/>
          </p:nvPr>
        </p:nvSpPr>
        <p:spPr/>
        <p:txBody>
          <a:bodyPr/>
          <a:lstStyle/>
          <a:p>
            <a:fld id="{243CFB22-1B18-4D7F-961B-7240A34360E1}" type="datetime1">
              <a:rPr lang="en-GB" smtClean="0"/>
              <a:t>11/02/2025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46465C0C-7294-4989-9E5F-0070336765E7}" type="slidenum">
              <a:rPr lang="en-GB" smtClean="0"/>
              <a:t>‹#›</a:t>
            </a:fld>
            <a:endParaRPr lang="en-GB"/>
          </a:p>
        </p:txBody>
      </p:sp>
    </p:spTree>
    <p:extLst>
      <p:ext uri="{BB962C8B-B14F-4D97-AF65-F5344CB8AC3E}">
        <p14:creationId xmlns:p14="http://schemas.microsoft.com/office/powerpoint/2010/main" val="16146488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40000"/>
              <a:lumOff val="6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EE03DE11-C7F3-4973-ADCF-A8475F91114A}" type="datetime1">
              <a:rPr lang="en-GB" smtClean="0"/>
              <a:t>11/02/2025</a:t>
            </a:fld>
            <a:endParaRPr lang="en-GB"/>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endParaRPr lang="en-GB"/>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46465C0C-7294-4989-9E5F-0070336765E7}" type="slidenum">
              <a:rPr lang="en-GB" smtClean="0"/>
              <a:t>‹#›</a:t>
            </a:fld>
            <a:endParaRPr lang="en-GB"/>
          </a:p>
        </p:txBody>
      </p:sp>
    </p:spTree>
    <p:extLst>
      <p:ext uri="{BB962C8B-B14F-4D97-AF65-F5344CB8AC3E}">
        <p14:creationId xmlns:p14="http://schemas.microsoft.com/office/powerpoint/2010/main" val="205366477"/>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AAC2CBFE-C8E6-4CFA-A19B-4065E2CD8F8F}" type="datetime1">
              <a:rPr lang="en-GB" smtClean="0"/>
              <a:t>11/02/2025</a:t>
            </a:fld>
            <a:endParaRPr lang="en-GB"/>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endParaRPr lang="en-GB"/>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46465C0C-7294-4989-9E5F-0070336765E7}" type="slidenum">
              <a:rPr lang="en-GB" smtClean="0"/>
              <a:t>‹#›</a:t>
            </a:fld>
            <a:endParaRPr lang="en-GB"/>
          </a:p>
        </p:txBody>
      </p:sp>
    </p:spTree>
    <p:extLst>
      <p:ext uri="{BB962C8B-B14F-4D97-AF65-F5344CB8AC3E}">
        <p14:creationId xmlns:p14="http://schemas.microsoft.com/office/powerpoint/2010/main" val="38911717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hyperlink" Target="mailto:enquiries@cheshireandmerseyside.nhs.uk"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hyperlink" Target="https://www.nice.org.uk/guidance/ng43"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s://www.youtube.com/watch?v=ocU8XhD1kh8&amp;t=1s"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cheshireeast.gov.uk/pdf/livewell/resources-for-children-and-young-people/keep-safe-cope-well-plan.pdf"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www.mymind.org.uk/advice-guidance/parents-and-carer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 arrow&#10;&#10;Description automatically generated">
            <a:extLst>
              <a:ext uri="{FF2B5EF4-FFF2-40B4-BE49-F238E27FC236}">
                <a16:creationId xmlns:a16="http://schemas.microsoft.com/office/drawing/2014/main" id="{CD4F1FE4-89D2-4C88-B9FC-B41C42F036C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10025809" y="2361537"/>
            <a:ext cx="2165885" cy="4226118"/>
          </a:xfrm>
          <a:prstGeom prst="rect">
            <a:avLst/>
          </a:prstGeom>
        </p:spPr>
      </p:pic>
      <p:sp>
        <p:nvSpPr>
          <p:cNvPr id="2" name="Title 1">
            <a:extLst>
              <a:ext uri="{FF2B5EF4-FFF2-40B4-BE49-F238E27FC236}">
                <a16:creationId xmlns:a16="http://schemas.microsoft.com/office/drawing/2014/main" id="{F80D89DB-A2C5-097D-0FC5-B58D7F7A1407}"/>
              </a:ext>
            </a:extLst>
          </p:cNvPr>
          <p:cNvSpPr txBox="1">
            <a:spLocks/>
          </p:cNvSpPr>
          <p:nvPr/>
        </p:nvSpPr>
        <p:spPr>
          <a:xfrm>
            <a:off x="400050" y="1122362"/>
            <a:ext cx="10267950" cy="4135437"/>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6000" dirty="0"/>
          </a:p>
          <a:p>
            <a:r>
              <a:rPr lang="en-GB" sz="6000" dirty="0"/>
              <a:t>Preparing for Adulthood in Health Services</a:t>
            </a:r>
          </a:p>
          <a:p>
            <a:pPr marL="0" indent="0">
              <a:buNone/>
            </a:pPr>
            <a:endParaRPr lang="en-GB" sz="3100" dirty="0"/>
          </a:p>
          <a:p>
            <a:pPr marL="0" indent="0">
              <a:buNone/>
            </a:pPr>
            <a:endParaRPr lang="en-GB" sz="3100" dirty="0"/>
          </a:p>
          <a:p>
            <a:pPr marL="0" indent="0">
              <a:buNone/>
            </a:pPr>
            <a:endParaRPr lang="en-GB" sz="3100" dirty="0"/>
          </a:p>
          <a:p>
            <a:pPr marL="0" indent="0">
              <a:buNone/>
            </a:pPr>
            <a:r>
              <a:rPr lang="en-GB" sz="3100" dirty="0"/>
              <a:t>Penny Teale</a:t>
            </a:r>
          </a:p>
          <a:p>
            <a:r>
              <a:rPr lang="en-GB" sz="3100" dirty="0"/>
              <a:t>Designated Clinical Officer</a:t>
            </a:r>
          </a:p>
          <a:p>
            <a:r>
              <a:rPr lang="en-GB" sz="3100" dirty="0"/>
              <a:t>NHS Cheshire and Merseyside ICB</a:t>
            </a:r>
          </a:p>
          <a:p>
            <a:endParaRPr lang="en-GB" sz="3100" dirty="0"/>
          </a:p>
          <a:p>
            <a:endParaRPr lang="en-GB" sz="3100" dirty="0"/>
          </a:p>
          <a:p>
            <a:r>
              <a:rPr lang="en-GB" sz="3100" dirty="0"/>
              <a:t>penny.teale@cheshireandmerseyside.nhs.uk</a:t>
            </a:r>
          </a:p>
          <a:p>
            <a:endParaRPr lang="en-GB" sz="6000" dirty="0"/>
          </a:p>
          <a:p>
            <a:endParaRPr lang="en-GB" dirty="0"/>
          </a:p>
        </p:txBody>
      </p:sp>
      <p:sp>
        <p:nvSpPr>
          <p:cNvPr id="4" name="Subtitle 2">
            <a:extLst>
              <a:ext uri="{FF2B5EF4-FFF2-40B4-BE49-F238E27FC236}">
                <a16:creationId xmlns:a16="http://schemas.microsoft.com/office/drawing/2014/main" id="{C71BE8F2-F3DC-3F19-0AE5-751992CFCCF2}"/>
              </a:ext>
            </a:extLst>
          </p:cNvPr>
          <p:cNvSpPr txBox="1">
            <a:spLocks/>
          </p:cNvSpPr>
          <p:nvPr/>
        </p:nvSpPr>
        <p:spPr>
          <a:xfrm>
            <a:off x="1524000" y="3602038"/>
            <a:ext cx="9144000"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4000" dirty="0"/>
          </a:p>
        </p:txBody>
      </p:sp>
      <p:pic>
        <p:nvPicPr>
          <p:cNvPr id="16" name="Audio 15">
            <a:hlinkClick r:id="" action="ppaction://media"/>
            <a:extLst>
              <a:ext uri="{FF2B5EF4-FFF2-40B4-BE49-F238E27FC236}">
                <a16:creationId xmlns:a16="http://schemas.microsoft.com/office/drawing/2014/main" id="{424A65C9-A0E4-CB94-5AB0-8F515856C545}"/>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098027960"/>
      </p:ext>
    </p:extLst>
  </p:cSld>
  <p:clrMapOvr>
    <a:masterClrMapping/>
  </p:clrMapOvr>
  <mc:AlternateContent xmlns:mc="http://schemas.openxmlformats.org/markup-compatibility/2006" xmlns:p14="http://schemas.microsoft.com/office/powerpoint/2010/main">
    <mc:Choice Requires="p14">
      <p:transition spd="slow" p14:dur="2000" advTm="31687"/>
    </mc:Choice>
    <mc:Fallback xmlns="">
      <p:transition spd="slow" advTm="316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06D11-B252-8C38-DCC1-6F0052EF0CAD}"/>
              </a:ext>
            </a:extLst>
          </p:cNvPr>
          <p:cNvSpPr>
            <a:spLocks noGrp="1"/>
          </p:cNvSpPr>
          <p:nvPr>
            <p:ph type="title"/>
          </p:nvPr>
        </p:nvSpPr>
        <p:spPr/>
        <p:txBody>
          <a:bodyPr/>
          <a:lstStyle/>
          <a:p>
            <a:r>
              <a:rPr lang="en-GB" dirty="0"/>
              <a:t>Cheshire and Merseyside PALS</a:t>
            </a:r>
            <a:br>
              <a:rPr lang="en-GB" dirty="0"/>
            </a:br>
            <a:r>
              <a:rPr lang="en-GB" sz="1800" dirty="0"/>
              <a:t>(Patient Advice and Liaison Service)</a:t>
            </a:r>
          </a:p>
        </p:txBody>
      </p:sp>
      <p:sp>
        <p:nvSpPr>
          <p:cNvPr id="3" name="Content Placeholder 2">
            <a:extLst>
              <a:ext uri="{FF2B5EF4-FFF2-40B4-BE49-F238E27FC236}">
                <a16:creationId xmlns:a16="http://schemas.microsoft.com/office/drawing/2014/main" id="{B07B3655-2AB4-4A90-515F-D86E097FFBD4}"/>
              </a:ext>
            </a:extLst>
          </p:cNvPr>
          <p:cNvSpPr>
            <a:spLocks noGrp="1"/>
          </p:cNvSpPr>
          <p:nvPr>
            <p:ph idx="1"/>
          </p:nvPr>
        </p:nvSpPr>
        <p:spPr/>
        <p:txBody>
          <a:bodyPr>
            <a:normAutofit fontScale="70000" lnSpcReduction="20000"/>
          </a:bodyPr>
          <a:lstStyle/>
          <a:p>
            <a:r>
              <a:rPr lang="en-GB" b="0" i="0" dirty="0">
                <a:solidFill>
                  <a:srgbClr val="212B32"/>
                </a:solidFill>
                <a:effectLst/>
                <a:highlight>
                  <a:srgbClr val="FFFFFF"/>
                </a:highlight>
                <a:latin typeface="Frutiger W01"/>
              </a:rPr>
              <a:t>Telephone: 0800 132 996</a:t>
            </a:r>
          </a:p>
          <a:p>
            <a:endParaRPr lang="en-GB" dirty="0">
              <a:solidFill>
                <a:srgbClr val="212B32"/>
              </a:solidFill>
              <a:highlight>
                <a:srgbClr val="FFFFFF"/>
              </a:highlight>
              <a:latin typeface="Frutiger W01"/>
            </a:endParaRPr>
          </a:p>
          <a:p>
            <a:r>
              <a:rPr lang="en-GB" dirty="0">
                <a:solidFill>
                  <a:srgbClr val="212B32"/>
                </a:solidFill>
                <a:highlight>
                  <a:srgbClr val="FFFFFF"/>
                </a:highlight>
                <a:latin typeface="Frutiger W01"/>
              </a:rPr>
              <a:t>Email</a:t>
            </a:r>
            <a:r>
              <a:rPr lang="en-GB" dirty="0">
                <a:solidFill>
                  <a:srgbClr val="212B32"/>
                </a:solidFill>
                <a:latin typeface="Frutiger W01"/>
              </a:rPr>
              <a:t>: </a:t>
            </a:r>
            <a:r>
              <a:rPr lang="en-GB" b="0" i="0" u="none" strike="noStrike" dirty="0">
                <a:solidFill>
                  <a:srgbClr val="002F5C"/>
                </a:solidFill>
                <a:effectLst/>
                <a:latin typeface="Frutiger W01"/>
                <a:hlinkClick r:id="rId3"/>
              </a:rPr>
              <a:t>enquiries@cheshireandmerseyside.nhs.uk</a:t>
            </a:r>
            <a:endParaRPr lang="en-GB" b="0" i="0" u="none" strike="noStrike" dirty="0">
              <a:solidFill>
                <a:srgbClr val="002F5C"/>
              </a:solidFill>
              <a:effectLst/>
              <a:latin typeface="Frutiger W01"/>
            </a:endParaRPr>
          </a:p>
          <a:p>
            <a:endParaRPr lang="en-GB" dirty="0">
              <a:solidFill>
                <a:srgbClr val="002F5C"/>
              </a:solidFill>
              <a:latin typeface="Frutiger W01"/>
            </a:endParaRPr>
          </a:p>
          <a:p>
            <a:r>
              <a:rPr lang="en-GB" dirty="0">
                <a:solidFill>
                  <a:srgbClr val="002F5C"/>
                </a:solidFill>
                <a:latin typeface="Frutiger W01"/>
              </a:rPr>
              <a:t>Post:</a:t>
            </a:r>
          </a:p>
          <a:p>
            <a:pPr algn="l"/>
            <a:r>
              <a:rPr lang="en-GB" b="0" i="0" dirty="0">
                <a:solidFill>
                  <a:srgbClr val="212B32"/>
                </a:solidFill>
                <a:effectLst/>
                <a:highlight>
                  <a:srgbClr val="FFFFFF"/>
                </a:highlight>
                <a:latin typeface="Frutiger W01"/>
              </a:rPr>
              <a:t>Patient Experience Team</a:t>
            </a:r>
          </a:p>
          <a:p>
            <a:pPr algn="l"/>
            <a:r>
              <a:rPr lang="en-GB" b="0" i="0" dirty="0">
                <a:solidFill>
                  <a:srgbClr val="212B32"/>
                </a:solidFill>
                <a:effectLst/>
                <a:highlight>
                  <a:srgbClr val="FFFFFF"/>
                </a:highlight>
                <a:latin typeface="Frutiger W01"/>
              </a:rPr>
              <a:t>NHS Cheshire and Merseyside</a:t>
            </a:r>
          </a:p>
          <a:p>
            <a:pPr algn="l"/>
            <a:r>
              <a:rPr lang="en-GB" b="0" i="0" dirty="0">
                <a:solidFill>
                  <a:srgbClr val="212B32"/>
                </a:solidFill>
                <a:effectLst/>
                <a:highlight>
                  <a:srgbClr val="FFFFFF"/>
                </a:highlight>
                <a:latin typeface="Frutiger W01"/>
              </a:rPr>
              <a:t>No 1 Lakeside</a:t>
            </a:r>
          </a:p>
          <a:p>
            <a:pPr algn="l"/>
            <a:r>
              <a:rPr lang="en-GB" b="0" i="0" dirty="0">
                <a:solidFill>
                  <a:srgbClr val="212B32"/>
                </a:solidFill>
                <a:effectLst/>
                <a:highlight>
                  <a:srgbClr val="FFFFFF"/>
                </a:highlight>
                <a:latin typeface="Frutiger W01"/>
              </a:rPr>
              <a:t>920 Centre Park Square</a:t>
            </a:r>
          </a:p>
          <a:p>
            <a:pPr algn="l"/>
            <a:r>
              <a:rPr lang="en-GB" b="0" i="0" dirty="0">
                <a:solidFill>
                  <a:srgbClr val="212B32"/>
                </a:solidFill>
                <a:effectLst/>
                <a:highlight>
                  <a:srgbClr val="FFFFFF"/>
                </a:highlight>
                <a:latin typeface="Frutiger W01"/>
              </a:rPr>
              <a:t>Warrington</a:t>
            </a:r>
          </a:p>
          <a:p>
            <a:pPr algn="l"/>
            <a:r>
              <a:rPr lang="en-GB" b="0" i="0" dirty="0">
                <a:solidFill>
                  <a:srgbClr val="212B32"/>
                </a:solidFill>
                <a:effectLst/>
                <a:highlight>
                  <a:srgbClr val="FFFFFF"/>
                </a:highlight>
                <a:latin typeface="Frutiger W01"/>
              </a:rPr>
              <a:t>WA1 1QY</a:t>
            </a:r>
          </a:p>
          <a:p>
            <a:endParaRPr lang="en-GB" dirty="0"/>
          </a:p>
        </p:txBody>
      </p:sp>
    </p:spTree>
    <p:extLst>
      <p:ext uri="{BB962C8B-B14F-4D97-AF65-F5344CB8AC3E}">
        <p14:creationId xmlns:p14="http://schemas.microsoft.com/office/powerpoint/2010/main" val="3579382450"/>
      </p:ext>
    </p:extLst>
  </p:cSld>
  <p:clrMapOvr>
    <a:masterClrMapping/>
  </p:clrMapOvr>
  <mc:AlternateContent xmlns:mc="http://schemas.openxmlformats.org/markup-compatibility/2006" xmlns:p14="http://schemas.microsoft.com/office/powerpoint/2010/main">
    <mc:Choice Requires="p14">
      <p:transition spd="slow" p14:dur="2000" advTm="47633"/>
    </mc:Choice>
    <mc:Fallback xmlns="">
      <p:transition spd="slow" advTm="47633"/>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21EBD2EE-9C12-18E7-A670-971849C42865}"/>
              </a:ext>
            </a:extLst>
          </p:cNvPr>
          <p:cNvPicPr>
            <a:picLocks noGrp="1" noChangeAspect="1"/>
          </p:cNvPicPr>
          <p:nvPr>
            <p:ph idx="1"/>
          </p:nvPr>
        </p:nvPicPr>
        <p:blipFill>
          <a:blip r:embed="rId3"/>
          <a:stretch>
            <a:fillRect/>
          </a:stretch>
        </p:blipFill>
        <p:spPr>
          <a:xfrm>
            <a:off x="1485901" y="1127542"/>
            <a:ext cx="7589519" cy="5171040"/>
          </a:xfrm>
        </p:spPr>
      </p:pic>
    </p:spTree>
    <p:extLst>
      <p:ext uri="{BB962C8B-B14F-4D97-AF65-F5344CB8AC3E}">
        <p14:creationId xmlns:p14="http://schemas.microsoft.com/office/powerpoint/2010/main" val="2733777984"/>
      </p:ext>
    </p:extLst>
  </p:cSld>
  <p:clrMapOvr>
    <a:masterClrMapping/>
  </p:clrMapOvr>
  <mc:AlternateContent xmlns:mc="http://schemas.openxmlformats.org/markup-compatibility/2006" xmlns:p14="http://schemas.microsoft.com/office/powerpoint/2010/main">
    <mc:Choice Requires="p14">
      <p:transition spd="slow" p14:dur="2000" advTm="29249"/>
    </mc:Choice>
    <mc:Fallback xmlns="">
      <p:transition spd="slow" advTm="29249"/>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E384B8-5FA6-6EE8-7F8C-A4B157F4DF35}"/>
              </a:ext>
            </a:extLst>
          </p:cNvPr>
          <p:cNvSpPr>
            <a:spLocks noGrp="1"/>
          </p:cNvSpPr>
          <p:nvPr>
            <p:ph type="title"/>
          </p:nvPr>
        </p:nvSpPr>
        <p:spPr/>
        <p:txBody>
          <a:bodyPr/>
          <a:lstStyle/>
          <a:p>
            <a:r>
              <a:rPr lang="en-GB" dirty="0"/>
              <a:t>Any questions?</a:t>
            </a:r>
          </a:p>
        </p:txBody>
      </p:sp>
      <p:pic>
        <p:nvPicPr>
          <p:cNvPr id="6" name="Content Placeholder 5" descr="Wooden blocks with question marks">
            <a:extLst>
              <a:ext uri="{FF2B5EF4-FFF2-40B4-BE49-F238E27FC236}">
                <a16:creationId xmlns:a16="http://schemas.microsoft.com/office/drawing/2014/main" id="{E6422557-724E-EB11-E6A9-F5E1F2AE0B0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27785" y="2011363"/>
            <a:ext cx="5650705" cy="3767137"/>
          </a:xfrm>
        </p:spPr>
      </p:pic>
    </p:spTree>
    <p:extLst>
      <p:ext uri="{BB962C8B-B14F-4D97-AF65-F5344CB8AC3E}">
        <p14:creationId xmlns:p14="http://schemas.microsoft.com/office/powerpoint/2010/main" val="4026848787"/>
      </p:ext>
    </p:extLst>
  </p:cSld>
  <p:clrMapOvr>
    <a:masterClrMapping/>
  </p:clrMapOvr>
  <mc:AlternateContent xmlns:mc="http://schemas.openxmlformats.org/markup-compatibility/2006" xmlns:p14="http://schemas.microsoft.com/office/powerpoint/2010/main">
    <mc:Choice Requires="p14">
      <p:transition spd="slow" p14:dur="2000" advTm="25587"/>
    </mc:Choice>
    <mc:Fallback xmlns="">
      <p:transition spd="slow" advTm="2558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224" y="231083"/>
            <a:ext cx="10772775" cy="1631963"/>
          </a:xfrm>
        </p:spPr>
        <p:txBody>
          <a:bodyPr/>
          <a:lstStyle/>
          <a:p>
            <a:r>
              <a:rPr lang="en-GB" dirty="0">
                <a:solidFill>
                  <a:srgbClr val="0070C0"/>
                </a:solidFill>
              </a:rPr>
              <a:t>What do we mean by Health?</a:t>
            </a:r>
          </a:p>
        </p:txBody>
      </p:sp>
      <p:sp>
        <p:nvSpPr>
          <p:cNvPr id="9" name="Rectangle 8"/>
          <p:cNvSpPr/>
          <p:nvPr/>
        </p:nvSpPr>
        <p:spPr>
          <a:xfrm>
            <a:off x="2049327" y="1730726"/>
            <a:ext cx="1421394" cy="1195058"/>
          </a:xfrm>
          <a:prstGeom prst="rect">
            <a:avLst/>
          </a:prstGeom>
          <a:solidFill>
            <a:schemeClr val="accent1">
              <a:lumMod val="75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dirty="0"/>
              <a:t>Occupational Therapy</a:t>
            </a:r>
          </a:p>
        </p:txBody>
      </p:sp>
      <p:sp>
        <p:nvSpPr>
          <p:cNvPr id="10" name="Rectangle 9"/>
          <p:cNvSpPr/>
          <p:nvPr/>
        </p:nvSpPr>
        <p:spPr>
          <a:xfrm>
            <a:off x="5341545" y="1690688"/>
            <a:ext cx="1548142" cy="914400"/>
          </a:xfrm>
          <a:prstGeom prst="rect">
            <a:avLst/>
          </a:prstGeom>
          <a:solidFill>
            <a:schemeClr val="accent1">
              <a:lumMod val="75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dirty="0"/>
              <a:t>Physiotherapy</a:t>
            </a:r>
          </a:p>
        </p:txBody>
      </p:sp>
      <p:sp>
        <p:nvSpPr>
          <p:cNvPr id="11" name="Rectangle 10"/>
          <p:cNvSpPr/>
          <p:nvPr/>
        </p:nvSpPr>
        <p:spPr>
          <a:xfrm>
            <a:off x="8676943" y="3174446"/>
            <a:ext cx="1819747" cy="914400"/>
          </a:xfrm>
          <a:prstGeom prst="rect">
            <a:avLst/>
          </a:prstGeom>
          <a:solidFill>
            <a:schemeClr val="accent1">
              <a:lumMod val="75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dirty="0"/>
              <a:t>Speech and Language Therapy</a:t>
            </a:r>
          </a:p>
        </p:txBody>
      </p:sp>
      <p:sp>
        <p:nvSpPr>
          <p:cNvPr id="12" name="Rectangle 11"/>
          <p:cNvSpPr/>
          <p:nvPr/>
        </p:nvSpPr>
        <p:spPr>
          <a:xfrm>
            <a:off x="8970272" y="5035048"/>
            <a:ext cx="1548143" cy="950613"/>
          </a:xfrm>
          <a:prstGeom prst="rect">
            <a:avLst/>
          </a:prstGeom>
          <a:solidFill>
            <a:schemeClr val="accent1">
              <a:lumMod val="75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dirty="0"/>
              <a:t>Paediatricians</a:t>
            </a:r>
          </a:p>
        </p:txBody>
      </p:sp>
      <p:sp>
        <p:nvSpPr>
          <p:cNvPr id="14" name="Rectangle 13"/>
          <p:cNvSpPr/>
          <p:nvPr/>
        </p:nvSpPr>
        <p:spPr>
          <a:xfrm>
            <a:off x="2868770" y="5413753"/>
            <a:ext cx="1466661" cy="1213164"/>
          </a:xfrm>
          <a:prstGeom prst="rect">
            <a:avLst/>
          </a:prstGeom>
          <a:solidFill>
            <a:schemeClr val="tx2">
              <a:lumMod val="75000"/>
              <a:lumOff val="25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dirty="0"/>
              <a:t>CAMHS</a:t>
            </a:r>
          </a:p>
          <a:p>
            <a:pPr algn="ctr"/>
            <a:r>
              <a:rPr lang="en-GB" dirty="0"/>
              <a:t>/support for mental health</a:t>
            </a:r>
          </a:p>
        </p:txBody>
      </p:sp>
      <p:sp>
        <p:nvSpPr>
          <p:cNvPr id="15" name="Rectangle 14"/>
          <p:cNvSpPr/>
          <p:nvPr/>
        </p:nvSpPr>
        <p:spPr>
          <a:xfrm>
            <a:off x="5015620" y="5205743"/>
            <a:ext cx="1602463" cy="1348966"/>
          </a:xfrm>
          <a:prstGeom prst="rect">
            <a:avLst/>
          </a:prstGeom>
          <a:solidFill>
            <a:schemeClr val="tx2">
              <a:lumMod val="75000"/>
              <a:lumOff val="25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dirty="0"/>
              <a:t> Specialist Nursing services</a:t>
            </a:r>
          </a:p>
        </p:txBody>
      </p:sp>
      <p:sp>
        <p:nvSpPr>
          <p:cNvPr id="16" name="Oval 15"/>
          <p:cNvSpPr/>
          <p:nvPr/>
        </p:nvSpPr>
        <p:spPr>
          <a:xfrm>
            <a:off x="5492058" y="3493775"/>
            <a:ext cx="1602463" cy="914400"/>
          </a:xfrm>
          <a:prstGeom prst="ellipse">
            <a:avLst/>
          </a:prstGeom>
          <a:solidFill>
            <a:srgbClr val="7030A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dirty="0"/>
              <a:t>Child or young person </a:t>
            </a:r>
          </a:p>
        </p:txBody>
      </p:sp>
      <p:sp>
        <p:nvSpPr>
          <p:cNvPr id="3" name="Oval 2">
            <a:extLst>
              <a:ext uri="{FF2B5EF4-FFF2-40B4-BE49-F238E27FC236}">
                <a16:creationId xmlns:a16="http://schemas.microsoft.com/office/drawing/2014/main" id="{FDBB5D79-D407-8795-4A84-7764C1D5B536}"/>
              </a:ext>
            </a:extLst>
          </p:cNvPr>
          <p:cNvSpPr/>
          <p:nvPr/>
        </p:nvSpPr>
        <p:spPr>
          <a:xfrm>
            <a:off x="6968905" y="1956413"/>
            <a:ext cx="3229596" cy="950613"/>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Neurodevelopmental and learning difficulties</a:t>
            </a:r>
          </a:p>
        </p:txBody>
      </p:sp>
      <p:sp>
        <p:nvSpPr>
          <p:cNvPr id="4" name="Oval 3">
            <a:extLst>
              <a:ext uri="{FF2B5EF4-FFF2-40B4-BE49-F238E27FC236}">
                <a16:creationId xmlns:a16="http://schemas.microsoft.com/office/drawing/2014/main" id="{7D13B94D-F257-AA6C-0F85-D02BD1AE1AB9}"/>
              </a:ext>
            </a:extLst>
          </p:cNvPr>
          <p:cNvSpPr/>
          <p:nvPr/>
        </p:nvSpPr>
        <p:spPr>
          <a:xfrm>
            <a:off x="2512676" y="3988523"/>
            <a:ext cx="2202942" cy="950613"/>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Mental Health and wellbeing</a:t>
            </a:r>
          </a:p>
        </p:txBody>
      </p:sp>
      <p:sp>
        <p:nvSpPr>
          <p:cNvPr id="5" name="Oval 4">
            <a:extLst>
              <a:ext uri="{FF2B5EF4-FFF2-40B4-BE49-F238E27FC236}">
                <a16:creationId xmlns:a16="http://schemas.microsoft.com/office/drawing/2014/main" id="{599FE65B-6466-7915-6315-831F9E778C58}"/>
              </a:ext>
            </a:extLst>
          </p:cNvPr>
          <p:cNvSpPr/>
          <p:nvPr/>
        </p:nvSpPr>
        <p:spPr>
          <a:xfrm>
            <a:off x="7067807" y="4109410"/>
            <a:ext cx="2202942" cy="950613"/>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Physical Health</a:t>
            </a:r>
          </a:p>
        </p:txBody>
      </p:sp>
      <p:sp>
        <p:nvSpPr>
          <p:cNvPr id="6" name="Rectangle 5">
            <a:extLst>
              <a:ext uri="{FF2B5EF4-FFF2-40B4-BE49-F238E27FC236}">
                <a16:creationId xmlns:a16="http://schemas.microsoft.com/office/drawing/2014/main" id="{83657BDA-F998-1A3E-F3CB-F1BCAED0C6D1}"/>
              </a:ext>
            </a:extLst>
          </p:cNvPr>
          <p:cNvSpPr/>
          <p:nvPr/>
        </p:nvSpPr>
        <p:spPr>
          <a:xfrm>
            <a:off x="905595" y="3455555"/>
            <a:ext cx="1421394" cy="1195058"/>
          </a:xfrm>
          <a:prstGeom prst="rect">
            <a:avLst/>
          </a:prstGeom>
          <a:solidFill>
            <a:schemeClr val="accent1">
              <a:lumMod val="75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dirty="0"/>
              <a:t>Continuing Healthcare </a:t>
            </a:r>
          </a:p>
        </p:txBody>
      </p:sp>
      <p:sp>
        <p:nvSpPr>
          <p:cNvPr id="7" name="Rectangle 6">
            <a:extLst>
              <a:ext uri="{FF2B5EF4-FFF2-40B4-BE49-F238E27FC236}">
                <a16:creationId xmlns:a16="http://schemas.microsoft.com/office/drawing/2014/main" id="{F61C8F88-3FC1-57F6-D23B-3B8A6B0F9C6D}"/>
              </a:ext>
            </a:extLst>
          </p:cNvPr>
          <p:cNvSpPr/>
          <p:nvPr/>
        </p:nvSpPr>
        <p:spPr>
          <a:xfrm>
            <a:off x="3747901" y="2431719"/>
            <a:ext cx="1421394" cy="1195058"/>
          </a:xfrm>
          <a:prstGeom prst="rect">
            <a:avLst/>
          </a:prstGeom>
          <a:solidFill>
            <a:schemeClr val="accent1">
              <a:lumMod val="75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dirty="0"/>
              <a:t>Learning Disability Nursing</a:t>
            </a:r>
          </a:p>
        </p:txBody>
      </p:sp>
      <p:sp>
        <p:nvSpPr>
          <p:cNvPr id="8" name="Rectangle 7">
            <a:extLst>
              <a:ext uri="{FF2B5EF4-FFF2-40B4-BE49-F238E27FC236}">
                <a16:creationId xmlns:a16="http://schemas.microsoft.com/office/drawing/2014/main" id="{532B598B-6FD7-36FA-713E-D3959D01E438}"/>
              </a:ext>
            </a:extLst>
          </p:cNvPr>
          <p:cNvSpPr/>
          <p:nvPr/>
        </p:nvSpPr>
        <p:spPr>
          <a:xfrm>
            <a:off x="9270750" y="671027"/>
            <a:ext cx="2771748" cy="1192020"/>
          </a:xfrm>
          <a:prstGeom prst="rect">
            <a:avLst/>
          </a:prstGeom>
          <a:solidFill>
            <a:schemeClr val="accent1">
              <a:lumMod val="75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dirty="0"/>
              <a:t>Audiology/Ophthalmology</a:t>
            </a:r>
          </a:p>
        </p:txBody>
      </p:sp>
      <p:sp>
        <p:nvSpPr>
          <p:cNvPr id="13" name="Rectangle 12">
            <a:extLst>
              <a:ext uri="{FF2B5EF4-FFF2-40B4-BE49-F238E27FC236}">
                <a16:creationId xmlns:a16="http://schemas.microsoft.com/office/drawing/2014/main" id="{9A7480BF-110C-F922-24E0-E06CF27CA1A1}"/>
              </a:ext>
            </a:extLst>
          </p:cNvPr>
          <p:cNvSpPr/>
          <p:nvPr/>
        </p:nvSpPr>
        <p:spPr>
          <a:xfrm>
            <a:off x="670906" y="5009953"/>
            <a:ext cx="1421394" cy="1195058"/>
          </a:xfrm>
          <a:prstGeom prst="rect">
            <a:avLst/>
          </a:prstGeom>
          <a:solidFill>
            <a:schemeClr val="accent1">
              <a:lumMod val="75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dirty="0"/>
              <a:t>ASC/ADHD assessment and support</a:t>
            </a:r>
          </a:p>
        </p:txBody>
      </p:sp>
      <p:sp>
        <p:nvSpPr>
          <p:cNvPr id="17" name="Rectangle 16">
            <a:extLst>
              <a:ext uri="{FF2B5EF4-FFF2-40B4-BE49-F238E27FC236}">
                <a16:creationId xmlns:a16="http://schemas.microsoft.com/office/drawing/2014/main" id="{7A7691FF-BE90-D748-D763-70C47A4E0817}"/>
              </a:ext>
            </a:extLst>
          </p:cNvPr>
          <p:cNvSpPr/>
          <p:nvPr/>
        </p:nvSpPr>
        <p:spPr>
          <a:xfrm>
            <a:off x="10649961" y="4088846"/>
            <a:ext cx="1421394" cy="1195058"/>
          </a:xfrm>
          <a:prstGeom prst="rect">
            <a:avLst/>
          </a:prstGeom>
          <a:solidFill>
            <a:schemeClr val="accent1">
              <a:lumMod val="75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dirty="0"/>
              <a:t>Primary Care e.g. GP</a:t>
            </a:r>
          </a:p>
        </p:txBody>
      </p:sp>
      <p:sp>
        <p:nvSpPr>
          <p:cNvPr id="18" name="Rectangle 17">
            <a:extLst>
              <a:ext uri="{FF2B5EF4-FFF2-40B4-BE49-F238E27FC236}">
                <a16:creationId xmlns:a16="http://schemas.microsoft.com/office/drawing/2014/main" id="{24DC3C12-5D61-825C-FDAD-06A83870113D}"/>
              </a:ext>
            </a:extLst>
          </p:cNvPr>
          <p:cNvSpPr/>
          <p:nvPr/>
        </p:nvSpPr>
        <p:spPr>
          <a:xfrm>
            <a:off x="7212628" y="5494510"/>
            <a:ext cx="1421394" cy="1195058"/>
          </a:xfrm>
          <a:prstGeom prst="rect">
            <a:avLst/>
          </a:prstGeom>
          <a:solidFill>
            <a:schemeClr val="accent1">
              <a:lumMod val="75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dirty="0"/>
              <a:t>0-19 (25) service</a:t>
            </a:r>
          </a:p>
        </p:txBody>
      </p:sp>
      <p:sp>
        <p:nvSpPr>
          <p:cNvPr id="19" name="Rectangle 18">
            <a:extLst>
              <a:ext uri="{FF2B5EF4-FFF2-40B4-BE49-F238E27FC236}">
                <a16:creationId xmlns:a16="http://schemas.microsoft.com/office/drawing/2014/main" id="{AA4ADC62-C6CF-623E-5146-02066AB9446A}"/>
              </a:ext>
            </a:extLst>
          </p:cNvPr>
          <p:cNvSpPr/>
          <p:nvPr/>
        </p:nvSpPr>
        <p:spPr>
          <a:xfrm>
            <a:off x="10621103" y="2017676"/>
            <a:ext cx="1421394" cy="1195058"/>
          </a:xfrm>
          <a:prstGeom prst="rect">
            <a:avLst/>
          </a:prstGeom>
          <a:solidFill>
            <a:schemeClr val="accent1">
              <a:lumMod val="75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dirty="0"/>
              <a:t>Dentists</a:t>
            </a:r>
          </a:p>
        </p:txBody>
      </p:sp>
      <p:sp>
        <p:nvSpPr>
          <p:cNvPr id="20" name="Rectangle 19">
            <a:extLst>
              <a:ext uri="{FF2B5EF4-FFF2-40B4-BE49-F238E27FC236}">
                <a16:creationId xmlns:a16="http://schemas.microsoft.com/office/drawing/2014/main" id="{C1083467-D765-2152-4246-3F21A792A5E4}"/>
              </a:ext>
            </a:extLst>
          </p:cNvPr>
          <p:cNvSpPr/>
          <p:nvPr/>
        </p:nvSpPr>
        <p:spPr>
          <a:xfrm>
            <a:off x="249717" y="1529213"/>
            <a:ext cx="1421394" cy="1195058"/>
          </a:xfrm>
          <a:prstGeom prst="rect">
            <a:avLst/>
          </a:prstGeom>
          <a:solidFill>
            <a:schemeClr val="accent1">
              <a:lumMod val="75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dirty="0"/>
              <a:t>End of life/palliative care</a:t>
            </a:r>
          </a:p>
        </p:txBody>
      </p:sp>
    </p:spTree>
    <p:extLst>
      <p:ext uri="{BB962C8B-B14F-4D97-AF65-F5344CB8AC3E}">
        <p14:creationId xmlns:p14="http://schemas.microsoft.com/office/powerpoint/2010/main" val="201971169"/>
      </p:ext>
    </p:extLst>
  </p:cSld>
  <p:clrMapOvr>
    <a:masterClrMapping/>
  </p:clrMapOvr>
  <mc:AlternateContent xmlns:mc="http://schemas.openxmlformats.org/markup-compatibility/2006" xmlns:p14="http://schemas.microsoft.com/office/powerpoint/2010/main">
    <mc:Choice Requires="p14">
      <p:transition spd="slow" p14:dur="2000" advTm="98290"/>
    </mc:Choice>
    <mc:Fallback xmlns="">
      <p:transition spd="slow" advTm="9829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5CC0CF-3521-4C80-B07A-D57B5EB28F7F}"/>
              </a:ext>
            </a:extLst>
          </p:cNvPr>
          <p:cNvSpPr>
            <a:spLocks noGrp="1"/>
          </p:cNvSpPr>
          <p:nvPr>
            <p:ph type="title"/>
          </p:nvPr>
        </p:nvSpPr>
        <p:spPr/>
        <p:txBody>
          <a:bodyPr/>
          <a:lstStyle/>
          <a:p>
            <a:r>
              <a:rPr lang="en-GB" dirty="0">
                <a:solidFill>
                  <a:srgbClr val="0070C0"/>
                </a:solidFill>
              </a:rPr>
              <a:t>Health and transition </a:t>
            </a:r>
          </a:p>
        </p:txBody>
      </p:sp>
      <p:sp>
        <p:nvSpPr>
          <p:cNvPr id="3" name="Content Placeholder 2">
            <a:extLst>
              <a:ext uri="{FF2B5EF4-FFF2-40B4-BE49-F238E27FC236}">
                <a16:creationId xmlns:a16="http://schemas.microsoft.com/office/drawing/2014/main" id="{2125CA8F-ED30-4A45-8D75-A454ED356214}"/>
              </a:ext>
            </a:extLst>
          </p:cNvPr>
          <p:cNvSpPr>
            <a:spLocks noGrp="1"/>
          </p:cNvSpPr>
          <p:nvPr>
            <p:ph idx="1"/>
          </p:nvPr>
        </p:nvSpPr>
        <p:spPr/>
        <p:txBody>
          <a:bodyPr>
            <a:normAutofit lnSpcReduction="10000"/>
          </a:bodyPr>
          <a:lstStyle/>
          <a:p>
            <a:r>
              <a:rPr lang="en-GB" sz="4000" dirty="0"/>
              <a:t>NICE Guideline NG43</a:t>
            </a:r>
          </a:p>
          <a:p>
            <a:r>
              <a:rPr lang="en-GB" sz="4000" dirty="0"/>
              <a:t>Transition from children’s to adults’ services for young people using health or social care services</a:t>
            </a:r>
          </a:p>
          <a:p>
            <a:endParaRPr lang="en-GB" sz="4000" dirty="0"/>
          </a:p>
          <a:p>
            <a:r>
              <a:rPr lang="en-GB" sz="3200" dirty="0">
                <a:hlinkClick r:id="rId3"/>
              </a:rPr>
              <a:t>Overview | Transition from children’s to adults’ services for young people using health or social care services | Guidance | NICE</a:t>
            </a:r>
            <a:endParaRPr lang="en-GB" sz="4000" dirty="0"/>
          </a:p>
          <a:p>
            <a:endParaRPr lang="en-GB" sz="4000" dirty="0"/>
          </a:p>
          <a:p>
            <a:endParaRPr lang="en-GB" dirty="0"/>
          </a:p>
        </p:txBody>
      </p:sp>
    </p:spTree>
    <p:extLst>
      <p:ext uri="{BB962C8B-B14F-4D97-AF65-F5344CB8AC3E}">
        <p14:creationId xmlns:p14="http://schemas.microsoft.com/office/powerpoint/2010/main" val="3627960341"/>
      </p:ext>
    </p:extLst>
  </p:cSld>
  <p:clrMapOvr>
    <a:masterClrMapping/>
  </p:clrMapOvr>
  <mc:AlternateContent xmlns:mc="http://schemas.openxmlformats.org/markup-compatibility/2006" xmlns:p14="http://schemas.microsoft.com/office/powerpoint/2010/main">
    <mc:Choice Requires="p14">
      <p:transition spd="slow" p14:dur="2000" advTm="220494"/>
    </mc:Choice>
    <mc:Fallback xmlns="">
      <p:transition spd="slow" advTm="220494"/>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A3EDB-5C9C-4F11-AE8A-52FEAFFE7C14}"/>
              </a:ext>
            </a:extLst>
          </p:cNvPr>
          <p:cNvSpPr>
            <a:spLocks noGrp="1"/>
          </p:cNvSpPr>
          <p:nvPr>
            <p:ph type="title"/>
          </p:nvPr>
        </p:nvSpPr>
        <p:spPr/>
        <p:txBody>
          <a:bodyPr/>
          <a:lstStyle/>
          <a:p>
            <a:r>
              <a:rPr lang="en-GB" dirty="0">
                <a:solidFill>
                  <a:srgbClr val="0070C0"/>
                </a:solidFill>
              </a:rPr>
              <a:t>Principles to Support PFA / Transition</a:t>
            </a:r>
          </a:p>
        </p:txBody>
      </p:sp>
      <p:sp>
        <p:nvSpPr>
          <p:cNvPr id="3" name="Content Placeholder 2">
            <a:extLst>
              <a:ext uri="{FF2B5EF4-FFF2-40B4-BE49-F238E27FC236}">
                <a16:creationId xmlns:a16="http://schemas.microsoft.com/office/drawing/2014/main" id="{2FA2A5D9-DA13-41C8-AD23-BF7C0E4FE68B}"/>
              </a:ext>
            </a:extLst>
          </p:cNvPr>
          <p:cNvSpPr>
            <a:spLocks noGrp="1"/>
          </p:cNvSpPr>
          <p:nvPr>
            <p:ph idx="1"/>
          </p:nvPr>
        </p:nvSpPr>
        <p:spPr>
          <a:xfrm>
            <a:off x="676656" y="1972638"/>
            <a:ext cx="10753725" cy="4156857"/>
          </a:xfrm>
        </p:spPr>
        <p:txBody>
          <a:bodyPr>
            <a:normAutofit fontScale="70000" lnSpcReduction="20000"/>
          </a:bodyPr>
          <a:lstStyle/>
          <a:p>
            <a:pPr>
              <a:buFont typeface="Wingdings" panose="05000000000000000000" pitchFamily="2" charset="2"/>
              <a:buChar char="Ø"/>
            </a:pPr>
            <a:r>
              <a:rPr lang="en-GB" sz="4000" dirty="0"/>
              <a:t>The annual review in Year 9 is key.</a:t>
            </a:r>
          </a:p>
          <a:p>
            <a:pPr>
              <a:buFont typeface="Wingdings" panose="05000000000000000000" pitchFamily="2" charset="2"/>
              <a:buChar char="Ø"/>
            </a:pPr>
            <a:r>
              <a:rPr lang="en-GB" sz="4000" dirty="0"/>
              <a:t>Be proactive and ensure anyone involved with your young person is invited to the review and is asked for a report. Health staff are asked to prioritise Year 9 review.</a:t>
            </a:r>
          </a:p>
          <a:p>
            <a:pPr>
              <a:buFont typeface="Wingdings" panose="05000000000000000000" pitchFamily="2" charset="2"/>
              <a:buChar char="Ø"/>
            </a:pPr>
            <a:r>
              <a:rPr lang="en-GB" sz="4000" dirty="0"/>
              <a:t>Communication needs to be effective and meaningful between all parties to achieve a safe and timely transition to adult services</a:t>
            </a:r>
          </a:p>
          <a:p>
            <a:pPr>
              <a:buFont typeface="Wingdings" panose="05000000000000000000" pitchFamily="2" charset="2"/>
              <a:buChar char="Ø"/>
            </a:pPr>
            <a:r>
              <a:rPr lang="en-GB" sz="4000" dirty="0"/>
              <a:t>The young person and their needs, aspirations and wishes should be central to all transition planning. </a:t>
            </a:r>
          </a:p>
          <a:p>
            <a:pPr>
              <a:buFont typeface="Wingdings" panose="05000000000000000000" pitchFamily="2" charset="2"/>
              <a:buChar char="Ø"/>
            </a:pPr>
            <a:r>
              <a:rPr lang="en-GB" sz="4000" dirty="0"/>
              <a:t>It is important for health professionals to assess and identify the young person’s needs at the point of transition and explain to the young person and the family how these will be met in adult services.</a:t>
            </a:r>
          </a:p>
          <a:p>
            <a:pPr>
              <a:buFont typeface="Wingdings" panose="05000000000000000000" pitchFamily="2" charset="2"/>
              <a:buChar char="Ø"/>
            </a:pPr>
            <a:endParaRPr lang="en-GB" sz="4000" dirty="0"/>
          </a:p>
          <a:p>
            <a:endParaRPr lang="en-GB" sz="4000" dirty="0"/>
          </a:p>
          <a:p>
            <a:endParaRPr lang="en-GB" dirty="0"/>
          </a:p>
        </p:txBody>
      </p:sp>
    </p:spTree>
    <p:extLst>
      <p:ext uri="{BB962C8B-B14F-4D97-AF65-F5344CB8AC3E}">
        <p14:creationId xmlns:p14="http://schemas.microsoft.com/office/powerpoint/2010/main" val="783924647"/>
      </p:ext>
    </p:extLst>
  </p:cSld>
  <p:clrMapOvr>
    <a:masterClrMapping/>
  </p:clrMapOvr>
  <mc:AlternateContent xmlns:mc="http://schemas.openxmlformats.org/markup-compatibility/2006" xmlns:p14="http://schemas.microsoft.com/office/powerpoint/2010/main">
    <mc:Choice Requires="p14">
      <p:transition spd="slow" p14:dur="2000" advTm="196144"/>
    </mc:Choice>
    <mc:Fallback xmlns="">
      <p:transition spd="slow" advTm="196144"/>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BAEDC-49DB-4C7A-B9A3-2BDE4025E5F9}"/>
              </a:ext>
            </a:extLst>
          </p:cNvPr>
          <p:cNvSpPr>
            <a:spLocks noGrp="1"/>
          </p:cNvSpPr>
          <p:nvPr>
            <p:ph type="title"/>
          </p:nvPr>
        </p:nvSpPr>
        <p:spPr/>
        <p:txBody>
          <a:bodyPr/>
          <a:lstStyle/>
          <a:p>
            <a:r>
              <a:rPr lang="en-GB" dirty="0">
                <a:solidFill>
                  <a:srgbClr val="0070C0"/>
                </a:solidFill>
              </a:rPr>
              <a:t>Role of the GP.</a:t>
            </a:r>
          </a:p>
        </p:txBody>
      </p:sp>
      <p:sp>
        <p:nvSpPr>
          <p:cNvPr id="3" name="Content Placeholder 2">
            <a:extLst>
              <a:ext uri="{FF2B5EF4-FFF2-40B4-BE49-F238E27FC236}">
                <a16:creationId xmlns:a16="http://schemas.microsoft.com/office/drawing/2014/main" id="{ACEA5FD7-88D2-400A-B5C0-56FFC467E946}"/>
              </a:ext>
            </a:extLst>
          </p:cNvPr>
          <p:cNvSpPr>
            <a:spLocks noGrp="1"/>
          </p:cNvSpPr>
          <p:nvPr>
            <p:ph idx="1"/>
          </p:nvPr>
        </p:nvSpPr>
        <p:spPr/>
        <p:txBody>
          <a:bodyPr/>
          <a:lstStyle/>
          <a:p>
            <a:r>
              <a:rPr lang="en-GB" sz="3600" dirty="0"/>
              <a:t>The GP is often a constant figure as young people transition between services. </a:t>
            </a:r>
          </a:p>
          <a:p>
            <a:r>
              <a:rPr lang="en-GB" sz="3600" dirty="0"/>
              <a:t>Young people with SEND with a learning disability should be included on the GP register. This means they are automatically called for an annual health check from the age of 14</a:t>
            </a:r>
            <a:r>
              <a:rPr lang="en-GB" dirty="0"/>
              <a:t>. </a:t>
            </a:r>
          </a:p>
          <a:p>
            <a:pPr marL="0" indent="0">
              <a:buNone/>
            </a:pPr>
            <a:r>
              <a:rPr lang="en-GB" dirty="0"/>
              <a:t>			</a:t>
            </a:r>
            <a:endParaRPr lang="en-GB" sz="1800" dirty="0"/>
          </a:p>
          <a:p>
            <a:endParaRPr lang="en-GB" dirty="0"/>
          </a:p>
        </p:txBody>
      </p:sp>
    </p:spTree>
    <p:extLst>
      <p:ext uri="{BB962C8B-B14F-4D97-AF65-F5344CB8AC3E}">
        <p14:creationId xmlns:p14="http://schemas.microsoft.com/office/powerpoint/2010/main" val="1001574852"/>
      </p:ext>
    </p:extLst>
  </p:cSld>
  <p:clrMapOvr>
    <a:masterClrMapping/>
  </p:clrMapOvr>
  <mc:AlternateContent xmlns:mc="http://schemas.openxmlformats.org/markup-compatibility/2006" xmlns:p14="http://schemas.microsoft.com/office/powerpoint/2010/main">
    <mc:Choice Requires="p14">
      <p:transition spd="slow" p14:dur="2000" advTm="27477"/>
    </mc:Choice>
    <mc:Fallback xmlns="">
      <p:transition spd="slow" advTm="27477"/>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789A8-8B1C-4441-AC31-F35B89336FA1}"/>
              </a:ext>
            </a:extLst>
          </p:cNvPr>
          <p:cNvSpPr>
            <a:spLocks noGrp="1"/>
          </p:cNvSpPr>
          <p:nvPr>
            <p:ph type="title"/>
          </p:nvPr>
        </p:nvSpPr>
        <p:spPr>
          <a:xfrm>
            <a:off x="838200" y="365126"/>
            <a:ext cx="10515600" cy="799646"/>
          </a:xfrm>
        </p:spPr>
        <p:txBody>
          <a:bodyPr/>
          <a:lstStyle/>
          <a:p>
            <a:r>
              <a:rPr lang="en-GB" dirty="0">
                <a:solidFill>
                  <a:srgbClr val="0070C0"/>
                </a:solidFill>
              </a:rPr>
              <a:t>Annual Health Check </a:t>
            </a:r>
          </a:p>
        </p:txBody>
      </p:sp>
      <p:sp>
        <p:nvSpPr>
          <p:cNvPr id="3" name="Content Placeholder 2">
            <a:extLst>
              <a:ext uri="{FF2B5EF4-FFF2-40B4-BE49-F238E27FC236}">
                <a16:creationId xmlns:a16="http://schemas.microsoft.com/office/drawing/2014/main" id="{F85A0449-1442-4BB3-B732-5E4AA547BE4C}"/>
              </a:ext>
            </a:extLst>
          </p:cNvPr>
          <p:cNvSpPr>
            <a:spLocks noGrp="1"/>
          </p:cNvSpPr>
          <p:nvPr>
            <p:ph idx="1"/>
          </p:nvPr>
        </p:nvSpPr>
        <p:spPr>
          <a:xfrm>
            <a:off x="838200" y="1251857"/>
            <a:ext cx="10515600" cy="4925106"/>
          </a:xfrm>
        </p:spPr>
        <p:txBody>
          <a:bodyPr>
            <a:normAutofit/>
          </a:bodyPr>
          <a:lstStyle/>
          <a:p>
            <a:r>
              <a:rPr lang="en-GB" dirty="0"/>
              <a:t>To be eligible, a young person must be:</a:t>
            </a:r>
          </a:p>
          <a:p>
            <a:r>
              <a:rPr lang="en-GB" dirty="0"/>
              <a:t>- aged 14 and over</a:t>
            </a:r>
          </a:p>
          <a:p>
            <a:r>
              <a:rPr lang="en-GB" dirty="0"/>
              <a:t>- on the GP practice learning disability health checks register</a:t>
            </a:r>
          </a:p>
          <a:p>
            <a:endParaRPr lang="en-GB" dirty="0"/>
          </a:p>
          <a:p>
            <a:pPr marL="0" indent="0">
              <a:buNone/>
            </a:pPr>
            <a:r>
              <a:rPr lang="en-GB" dirty="0"/>
              <a:t>Learning disability annual health checks are different from the wider NHS health check scheme. The learning disabilities health checks are designed to pick up a wider range of unmet health needs whereas the latter is intended to help individuals reduce their risk of heart disease, stroke, diabetes and kidney disease.</a:t>
            </a:r>
          </a:p>
          <a:p>
            <a:pPr marL="0" indent="0">
              <a:buNone/>
            </a:pPr>
            <a:endParaRPr lang="en-GB" dirty="0"/>
          </a:p>
          <a:p>
            <a:pPr marL="0" indent="0">
              <a:buNone/>
            </a:pPr>
            <a:r>
              <a:rPr lang="en-GB" dirty="0"/>
              <a:t>Learning disabilities health checks can help people with learning disabilities to use health services better by understanding what their local GP service can provide for them and learning how to use it.</a:t>
            </a:r>
          </a:p>
          <a:p>
            <a:endParaRPr lang="en-GB" dirty="0"/>
          </a:p>
        </p:txBody>
      </p:sp>
    </p:spTree>
    <p:extLst>
      <p:ext uri="{BB962C8B-B14F-4D97-AF65-F5344CB8AC3E}">
        <p14:creationId xmlns:p14="http://schemas.microsoft.com/office/powerpoint/2010/main" val="1960062843"/>
      </p:ext>
    </p:extLst>
  </p:cSld>
  <p:clrMapOvr>
    <a:masterClrMapping/>
  </p:clrMapOvr>
  <mc:AlternateContent xmlns:mc="http://schemas.openxmlformats.org/markup-compatibility/2006" xmlns:p14="http://schemas.microsoft.com/office/powerpoint/2010/main">
    <mc:Choice Requires="p14">
      <p:transition spd="slow" p14:dur="2000" advTm="59016"/>
    </mc:Choice>
    <mc:Fallback xmlns="">
      <p:transition spd="slow" advTm="59016"/>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39DD1FE-44A3-9636-9FB7-703D32378082}"/>
              </a:ext>
            </a:extLst>
          </p:cNvPr>
          <p:cNvSpPr>
            <a:spLocks noGrp="1"/>
          </p:cNvSpPr>
          <p:nvPr>
            <p:ph idx="1"/>
          </p:nvPr>
        </p:nvSpPr>
        <p:spPr/>
        <p:txBody>
          <a:bodyPr/>
          <a:lstStyle/>
          <a:p>
            <a:endParaRPr lang="en-GB" dirty="0"/>
          </a:p>
          <a:p>
            <a:endParaRPr lang="en-GB" dirty="0"/>
          </a:p>
          <a:p>
            <a:endParaRPr lang="en-GB" dirty="0"/>
          </a:p>
          <a:p>
            <a:endParaRPr lang="en-GB" dirty="0"/>
          </a:p>
          <a:p>
            <a:endParaRPr lang="en-GB" dirty="0"/>
          </a:p>
          <a:p>
            <a:endParaRPr lang="en-GB" dirty="0"/>
          </a:p>
          <a:p>
            <a:endParaRPr lang="en-GB" dirty="0"/>
          </a:p>
          <a:p>
            <a:r>
              <a:rPr lang="en-GB" dirty="0">
                <a:hlinkClick r:id="rId2"/>
              </a:rPr>
              <a:t>Harshi’s learning disability annual health check and health action plan (youtube.com)</a:t>
            </a:r>
            <a:endParaRPr lang="en-GB" dirty="0"/>
          </a:p>
        </p:txBody>
      </p:sp>
      <p:pic>
        <p:nvPicPr>
          <p:cNvPr id="5" name="Picture 4" descr="Doctor getting patient's weight">
            <a:extLst>
              <a:ext uri="{FF2B5EF4-FFF2-40B4-BE49-F238E27FC236}">
                <a16:creationId xmlns:a16="http://schemas.microsoft.com/office/drawing/2014/main" id="{BC1A0021-61F6-1C7E-D828-5C9FEC0D14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45465" y="941178"/>
            <a:ext cx="6212735" cy="4133742"/>
          </a:xfrm>
          <a:prstGeom prst="rect">
            <a:avLst/>
          </a:prstGeom>
        </p:spPr>
      </p:pic>
    </p:spTree>
    <p:extLst>
      <p:ext uri="{BB962C8B-B14F-4D97-AF65-F5344CB8AC3E}">
        <p14:creationId xmlns:p14="http://schemas.microsoft.com/office/powerpoint/2010/main" val="3355241555"/>
      </p:ext>
    </p:extLst>
  </p:cSld>
  <p:clrMapOvr>
    <a:masterClrMapping/>
  </p:clrMapOvr>
  <mc:AlternateContent xmlns:mc="http://schemas.openxmlformats.org/markup-compatibility/2006" xmlns:p14="http://schemas.microsoft.com/office/powerpoint/2010/main">
    <mc:Choice Requires="p14">
      <p:transition spd="slow" p14:dur="2000" advTm="14483"/>
    </mc:Choice>
    <mc:Fallback xmlns="">
      <p:transition spd="slow" advTm="14483"/>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4B321-E8F7-7E9F-B528-4C6149CAB6E9}"/>
              </a:ext>
            </a:extLst>
          </p:cNvPr>
          <p:cNvSpPr>
            <a:spLocks noGrp="1"/>
          </p:cNvSpPr>
          <p:nvPr>
            <p:ph type="title"/>
          </p:nvPr>
        </p:nvSpPr>
        <p:spPr/>
        <p:txBody>
          <a:bodyPr/>
          <a:lstStyle/>
          <a:p>
            <a:r>
              <a:rPr lang="en-GB" dirty="0">
                <a:solidFill>
                  <a:srgbClr val="0070C0"/>
                </a:solidFill>
              </a:rPr>
              <a:t>Reasonable Adjustments </a:t>
            </a:r>
          </a:p>
        </p:txBody>
      </p:sp>
      <p:sp>
        <p:nvSpPr>
          <p:cNvPr id="3" name="Content Placeholder 2">
            <a:extLst>
              <a:ext uri="{FF2B5EF4-FFF2-40B4-BE49-F238E27FC236}">
                <a16:creationId xmlns:a16="http://schemas.microsoft.com/office/drawing/2014/main" id="{BDFB0C01-0DC8-AA42-F52D-07A30861B5BB}"/>
              </a:ext>
            </a:extLst>
          </p:cNvPr>
          <p:cNvSpPr>
            <a:spLocks noGrp="1"/>
          </p:cNvSpPr>
          <p:nvPr>
            <p:ph idx="1"/>
          </p:nvPr>
        </p:nvSpPr>
        <p:spPr>
          <a:xfrm>
            <a:off x="676656" y="2274570"/>
            <a:ext cx="10753725" cy="3503295"/>
          </a:xfrm>
        </p:spPr>
        <p:txBody>
          <a:bodyPr>
            <a:normAutofit/>
          </a:bodyPr>
          <a:lstStyle/>
          <a:p>
            <a:r>
              <a:rPr lang="en-GB" b="0" i="0" dirty="0">
                <a:solidFill>
                  <a:srgbClr val="202A30"/>
                </a:solidFill>
                <a:effectLst/>
                <a:latin typeface="-apple-system"/>
              </a:rPr>
              <a:t>Reasonable adjustments are a legal requirement to make sure health services are accessible to everyone who requires them. </a:t>
            </a:r>
          </a:p>
          <a:p>
            <a:r>
              <a:rPr lang="en-GB" b="0" i="0" dirty="0">
                <a:solidFill>
                  <a:srgbClr val="202A30"/>
                </a:solidFill>
                <a:effectLst/>
                <a:latin typeface="-apple-system"/>
              </a:rPr>
              <a:t>The Reasonable Adjustment Digital Flag is a national record which indicates that reasonable adjustments are required for an individual and includes details of th</a:t>
            </a:r>
            <a:r>
              <a:rPr lang="en-GB" dirty="0">
                <a:solidFill>
                  <a:srgbClr val="202A30"/>
                </a:solidFill>
                <a:latin typeface="-apple-system"/>
              </a:rPr>
              <a:t>e </a:t>
            </a:r>
            <a:r>
              <a:rPr lang="en-GB" b="0" i="0" dirty="0">
                <a:solidFill>
                  <a:srgbClr val="202A30"/>
                </a:solidFill>
                <a:effectLst/>
                <a:latin typeface="-apple-system"/>
              </a:rPr>
              <a:t>key adjustments that should be considered and underlying conditions.</a:t>
            </a:r>
          </a:p>
          <a:p>
            <a:r>
              <a:rPr lang="en-GB" b="0" i="0" dirty="0">
                <a:solidFill>
                  <a:srgbClr val="202A30"/>
                </a:solidFill>
                <a:effectLst/>
                <a:latin typeface="-apple-system"/>
              </a:rPr>
              <a:t>It applies across NHS and independent providers, social care (as providers) as well as independent contractors such as GPs and dentists.</a:t>
            </a:r>
          </a:p>
          <a:p>
            <a:endParaRPr lang="en-GB" dirty="0"/>
          </a:p>
        </p:txBody>
      </p:sp>
    </p:spTree>
    <p:extLst>
      <p:ext uri="{BB962C8B-B14F-4D97-AF65-F5344CB8AC3E}">
        <p14:creationId xmlns:p14="http://schemas.microsoft.com/office/powerpoint/2010/main" val="3201881162"/>
      </p:ext>
    </p:extLst>
  </p:cSld>
  <p:clrMapOvr>
    <a:masterClrMapping/>
  </p:clrMapOvr>
  <mc:AlternateContent xmlns:mc="http://schemas.openxmlformats.org/markup-compatibility/2006" xmlns:p14="http://schemas.microsoft.com/office/powerpoint/2010/main">
    <mc:Choice Requires="p14">
      <p:transition spd="slow" p14:dur="2000" advTm="54672"/>
    </mc:Choice>
    <mc:Fallback xmlns="">
      <p:transition spd="slow" advTm="54672"/>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BD980-A7CA-09B4-A677-AE877A7EBD9A}"/>
              </a:ext>
            </a:extLst>
          </p:cNvPr>
          <p:cNvSpPr>
            <a:spLocks noGrp="1"/>
          </p:cNvSpPr>
          <p:nvPr>
            <p:ph type="title"/>
          </p:nvPr>
        </p:nvSpPr>
        <p:spPr/>
        <p:txBody>
          <a:bodyPr/>
          <a:lstStyle/>
          <a:p>
            <a:r>
              <a:rPr lang="en-GB" dirty="0"/>
              <a:t>Mental Health</a:t>
            </a:r>
          </a:p>
        </p:txBody>
      </p:sp>
      <p:sp>
        <p:nvSpPr>
          <p:cNvPr id="3" name="Content Placeholder 2">
            <a:extLst>
              <a:ext uri="{FF2B5EF4-FFF2-40B4-BE49-F238E27FC236}">
                <a16:creationId xmlns:a16="http://schemas.microsoft.com/office/drawing/2014/main" id="{0AE09ADF-287C-9EF1-55F1-8D0AB832C6D0}"/>
              </a:ext>
            </a:extLst>
          </p:cNvPr>
          <p:cNvSpPr>
            <a:spLocks noGrp="1"/>
          </p:cNvSpPr>
          <p:nvPr>
            <p:ph idx="1"/>
          </p:nvPr>
        </p:nvSpPr>
        <p:spPr>
          <a:xfrm>
            <a:off x="719137" y="1999323"/>
            <a:ext cx="10753725" cy="3766185"/>
          </a:xfrm>
        </p:spPr>
        <p:txBody>
          <a:bodyPr/>
          <a:lstStyle/>
          <a:p>
            <a:pPr>
              <a:buFont typeface="Wingdings" panose="05000000000000000000" pitchFamily="2" charset="2"/>
              <a:buChar char="Ø"/>
            </a:pPr>
            <a:r>
              <a:rPr lang="en-GB" dirty="0"/>
              <a:t>Consider a keep safe and cope well plan - </a:t>
            </a:r>
            <a:r>
              <a:rPr lang="en-GB" b="0" i="0" u="none" strike="noStrike" dirty="0">
                <a:solidFill>
                  <a:srgbClr val="0056B3"/>
                </a:solidFill>
                <a:effectLst/>
                <a:highlight>
                  <a:srgbClr val="FFFFFF"/>
                </a:highlight>
                <a:latin typeface="Inter"/>
                <a:hlinkClick r:id="rId3" tooltip="Keep safe cope well plan"/>
              </a:rPr>
              <a:t>keep safe and cope well plan (PDF, 950KB)</a:t>
            </a:r>
            <a:r>
              <a:rPr lang="en-GB" b="0" i="0" dirty="0">
                <a:solidFill>
                  <a:srgbClr val="212529"/>
                </a:solidFill>
                <a:effectLst/>
                <a:highlight>
                  <a:srgbClr val="FFFFFF"/>
                </a:highlight>
                <a:latin typeface="Inter"/>
              </a:rPr>
              <a:t> </a:t>
            </a:r>
          </a:p>
          <a:p>
            <a:pPr>
              <a:buFont typeface="Wingdings" panose="05000000000000000000" pitchFamily="2" charset="2"/>
              <a:buChar char="Ø"/>
            </a:pPr>
            <a:r>
              <a:rPr lang="en-GB" dirty="0"/>
              <a:t> If you are open to CYP mental health services (CAMHS), ensure you speak to your practitioner about the plan for transfer to adult mental health services if you require ongoing specialist level help.</a:t>
            </a:r>
          </a:p>
          <a:p>
            <a:pPr>
              <a:buFont typeface="Wingdings" panose="05000000000000000000" pitchFamily="2" charset="2"/>
              <a:buChar char="Ø"/>
            </a:pPr>
            <a:r>
              <a:rPr lang="en-GB" dirty="0"/>
              <a:t>24/7 all age urgent mental health helpline has a Freephone number - 0800 145 6485. An online support hub is also available.</a:t>
            </a:r>
          </a:p>
          <a:p>
            <a:pPr>
              <a:buFont typeface="Wingdings" panose="05000000000000000000" pitchFamily="2" charset="2"/>
              <a:buChar char="Ø"/>
            </a:pPr>
            <a:r>
              <a:rPr lang="en-GB" dirty="0"/>
              <a:t> My Mind website offers a wide range of support and advice on mental health, neurodiversity and emotional wellbeing - </a:t>
            </a:r>
            <a:r>
              <a:rPr lang="en-GB" dirty="0">
                <a:hlinkClick r:id="rId4"/>
              </a:rPr>
              <a:t>Parents and carers :: Cheshire and Wirral Partnership NHS Foundation Trust (mymind.org.uk)</a:t>
            </a:r>
            <a:endParaRPr lang="en-GB" dirty="0"/>
          </a:p>
        </p:txBody>
      </p:sp>
    </p:spTree>
    <p:extLst>
      <p:ext uri="{BB962C8B-B14F-4D97-AF65-F5344CB8AC3E}">
        <p14:creationId xmlns:p14="http://schemas.microsoft.com/office/powerpoint/2010/main" val="1949295762"/>
      </p:ext>
    </p:extLst>
  </p:cSld>
  <p:clrMapOvr>
    <a:masterClrMapping/>
  </p:clrMapOvr>
  <mc:AlternateContent xmlns:mc="http://schemas.openxmlformats.org/markup-compatibility/2006" xmlns:p14="http://schemas.microsoft.com/office/powerpoint/2010/main">
    <mc:Choice Requires="p14">
      <p:transition spd="slow" p14:dur="2000" advTm="129218"/>
    </mc:Choice>
    <mc:Fallback xmlns="">
      <p:transition spd="slow" advTm="129218"/>
    </mc:Fallback>
  </mc:AlternateContent>
</p:sld>
</file>

<file path=ppt/theme/theme1.xml><?xml version="1.0" encoding="utf-8"?>
<a:theme xmlns:a="http://schemas.openxmlformats.org/drawingml/2006/main" name="Metropolitan">
  <a:themeElements>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3FEDFC71E0C0C4298249C81E2463E2A" ma:contentTypeVersion="18" ma:contentTypeDescription="Create a new document." ma:contentTypeScope="" ma:versionID="faeb9390c7a886d23249a6da95dee9e7">
  <xsd:schema xmlns:xsd="http://www.w3.org/2001/XMLSchema" xmlns:xs="http://www.w3.org/2001/XMLSchema" xmlns:p="http://schemas.microsoft.com/office/2006/metadata/properties" xmlns:ns2="039ae48f-7a68-4bce-932e-dfa4ab646b92" xmlns:ns3="22a9f075-abcc-407d-b59b-db0481b1565c" targetNamespace="http://schemas.microsoft.com/office/2006/metadata/properties" ma:root="true" ma:fieldsID="994095a0fd56b46cc2113ad0ca28d6ac" ns2:_="" ns3:_="">
    <xsd:import namespace="039ae48f-7a68-4bce-932e-dfa4ab646b92"/>
    <xsd:import namespace="22a9f075-abcc-407d-b59b-db0481b1565c"/>
    <xsd:element name="properties">
      <xsd:complexType>
        <xsd:sequence>
          <xsd:element name="documentManagement">
            <xsd:complexType>
              <xsd:all>
                <xsd:element ref="ns2:RelatedCategories" minOccurs="0"/>
                <xsd:element ref="ns2:MediaServiceMetadata" minOccurs="0"/>
                <xsd:element ref="ns2:MediaServiceFastMetadata" minOccurs="0"/>
                <xsd:element ref="ns2:MediaServiceAutoKeyPoints" minOccurs="0"/>
                <xsd:element ref="ns2:MediaServiceKeyPoints" minOccurs="0"/>
                <xsd:element ref="ns3:TaxCatchAll" minOccurs="0"/>
                <xsd:element ref="ns2:MediaServiceGenerationTime" minOccurs="0"/>
                <xsd:element ref="ns2:MediaServiceEventHashCode" minOccurs="0"/>
                <xsd:element ref="ns2:MediaServiceDateTaken" minOccurs="0"/>
                <xsd:element ref="ns2:lcf76f155ced4ddcb4097134ff3c332f" minOccurs="0"/>
                <xsd:element ref="ns2:MediaServiceOCR" minOccurs="0"/>
                <xsd:element ref="ns3:SharedWithUsers" minOccurs="0"/>
                <xsd:element ref="ns3:SharedWithDetails"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39ae48f-7a68-4bce-932e-dfa4ab646b92" elementFormDefault="qualified">
    <xsd:import namespace="http://schemas.microsoft.com/office/2006/documentManagement/types"/>
    <xsd:import namespace="http://schemas.microsoft.com/office/infopath/2007/PartnerControls"/>
    <xsd:element name="RelatedCategories" ma:index="8" nillable="true" ma:displayName="Categories" ma:format="Dropdown" ma:internalName="RelatedCategories" ma:requiredMultiChoice="true">
      <xsd:complexType>
        <xsd:complexContent>
          <xsd:extension base="dms:MultiChoice">
            <xsd:sequence>
              <xsd:element name="Value" maxOccurs="unbounded" minOccurs="0" nillable="true">
                <xsd:simpleType>
                  <xsd:restriction base="dms:Choice">
                    <xsd:enumeration value="People"/>
                    <xsd:enumeration value="Health and Safety"/>
                    <xsd:enumeration value="HR"/>
                    <xsd:enumeration value="Information Technology"/>
                    <xsd:enumeration value="Corporate Governance"/>
                    <xsd:enumeration value="Counter Fraud"/>
                    <xsd:enumeration value="File viewer"/>
                    <xsd:enumeration value="Finance"/>
                    <xsd:enumeration value="Information Governance"/>
                    <xsd:enumeration value="Image"/>
                    <xsd:enumeration value="Business Continuity"/>
                    <xsd:enumeration value="Procurement"/>
                    <xsd:enumeration value="Design"/>
                    <xsd:enumeration value="Template"/>
                    <xsd:enumeration value="Communications and Engagement"/>
                    <xsd:enumeration value="Social Media"/>
                    <xsd:enumeration value="Media enquiries"/>
                    <xsd:enumeration value="PDO Supplementary"/>
                    <xsd:enumeration value="PDO Templates"/>
                    <xsd:enumeration value="Policy"/>
                    <xsd:enumeration value="Safeguarding"/>
                  </xsd:restriction>
                </xsd:simple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f661ed98-3636-4268-8815-0c4e8562bab7"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internalName="MediaServiceLocation"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2a9f075-abcc-407d-b59b-db0481b1565c"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f60278d6-a92e-4dd8-b47a-ed7cd3eec550}" ma:internalName="TaxCatchAll" ma:showField="CatchAllData" ma:web="22a9f075-abcc-407d-b59b-db0481b1565c">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RelatedCategories xmlns="039ae48f-7a68-4bce-932e-dfa4ab646b92">
      <Value>Template</Value>
      <Value>Communications and Engagement</Value>
      <Value>Design</Value>
    </RelatedCategories>
    <TaxCatchAll xmlns="22a9f075-abcc-407d-b59b-db0481b1565c" xsi:nil="true"/>
    <lcf76f155ced4ddcb4097134ff3c332f xmlns="039ae48f-7a68-4bce-932e-dfa4ab646b92">
      <Terms xmlns="http://schemas.microsoft.com/office/infopath/2007/PartnerControls"/>
    </lcf76f155ced4ddcb4097134ff3c332f>
    <SharedWithUsers xmlns="22a9f075-abcc-407d-b59b-db0481b1565c">
      <UserInfo>
        <DisplayName>Jenny Mason</DisplayName>
        <AccountId>562</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DDEC788-473C-49A4-B184-539DE6E226D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39ae48f-7a68-4bce-932e-dfa4ab646b92"/>
    <ds:schemaRef ds:uri="22a9f075-abcc-407d-b59b-db0481b1565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4CF2C19-266C-4E12-BD8A-DD9A110E6A2A}">
  <ds:schemaRefs>
    <ds:schemaRef ds:uri="http://schemas.microsoft.com/office/infopath/2007/PartnerControls"/>
    <ds:schemaRef ds:uri="http://purl.org/dc/terms/"/>
    <ds:schemaRef ds:uri="22a9f075-abcc-407d-b59b-db0481b1565c"/>
    <ds:schemaRef ds:uri="http://schemas.microsoft.com/office/2006/documentManagement/types"/>
    <ds:schemaRef ds:uri="http://schemas.openxmlformats.org/package/2006/metadata/core-properties"/>
    <ds:schemaRef ds:uri="039ae48f-7a68-4bce-932e-dfa4ab646b92"/>
    <ds:schemaRef ds:uri="http://purl.org/dc/elements/1.1/"/>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0CA6E747-B453-4AB8-9FB7-3ACB79F7A40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TM03457491[[fn=Metropolitan]]</Template>
  <TotalTime>395</TotalTime>
  <Words>1677</Words>
  <Application>Microsoft Office PowerPoint</Application>
  <PresentationFormat>Widescreen</PresentationFormat>
  <Paragraphs>130</Paragraphs>
  <Slides>12</Slides>
  <Notes>8</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-apple-system</vt:lpstr>
      <vt:lpstr>Arial</vt:lpstr>
      <vt:lpstr>Calibri</vt:lpstr>
      <vt:lpstr>Calibri Light</vt:lpstr>
      <vt:lpstr>Frutiger W01</vt:lpstr>
      <vt:lpstr>Google Sans</vt:lpstr>
      <vt:lpstr>Inter</vt:lpstr>
      <vt:lpstr>Wingdings</vt:lpstr>
      <vt:lpstr>Metropolitan</vt:lpstr>
      <vt:lpstr>PowerPoint Presentation</vt:lpstr>
      <vt:lpstr>What do we mean by Health?</vt:lpstr>
      <vt:lpstr>Health and transition </vt:lpstr>
      <vt:lpstr>Principles to Support PFA / Transition</vt:lpstr>
      <vt:lpstr>Role of the GP.</vt:lpstr>
      <vt:lpstr>Annual Health Check </vt:lpstr>
      <vt:lpstr>PowerPoint Presentation</vt:lpstr>
      <vt:lpstr>Reasonable Adjustments </vt:lpstr>
      <vt:lpstr>Mental Health</vt:lpstr>
      <vt:lpstr>Cheshire and Merseyside PALS (Patient Advice and Liaison Service)</vt:lpstr>
      <vt:lpstr>PowerPoint Presentation</vt:lpstr>
      <vt:lpstr>Any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Alec Schofield</dc:creator>
  <cp:lastModifiedBy>Penny Teale</cp:lastModifiedBy>
  <cp:revision>21</cp:revision>
  <dcterms:created xsi:type="dcterms:W3CDTF">2022-05-30T10:22:31Z</dcterms:created>
  <dcterms:modified xsi:type="dcterms:W3CDTF">2025-02-11T11:29:47Z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0x010100A3FEDFC71E0C0C4298249C81E2463E2A</vt:lpwstr>
  </property>
  <property fmtid="{D5CDD505-2E9C-101B-9397-08002B2CF9AE}" pid="3" name="MediaServiceImageTags">
    <vt:lpwstr/>
  </property>
  <property fmtid="{D5CDD505-2E9C-101B-9397-08002B2CF9AE}" pid="4" name="MSIP_Label_defa4170-0d19-0005-0004-bc88714345d2_Enabled">
    <vt:lpwstr>true</vt:lpwstr>
  </property>
  <property fmtid="{D5CDD505-2E9C-101B-9397-08002B2CF9AE}" pid="5" name="MSIP_Label_defa4170-0d19-0005-0004-bc88714345d2_SetDate">
    <vt:lpwstr>2024-05-20T09:49:43Z</vt:lpwstr>
  </property>
  <property fmtid="{D5CDD505-2E9C-101B-9397-08002B2CF9AE}" pid="6" name="MSIP_Label_defa4170-0d19-0005-0004-bc88714345d2_Method">
    <vt:lpwstr>Standard</vt:lpwstr>
  </property>
  <property fmtid="{D5CDD505-2E9C-101B-9397-08002B2CF9AE}" pid="7" name="MSIP_Label_defa4170-0d19-0005-0004-bc88714345d2_Name">
    <vt:lpwstr>defa4170-0d19-0005-0004-bc88714345d2</vt:lpwstr>
  </property>
  <property fmtid="{D5CDD505-2E9C-101B-9397-08002B2CF9AE}" pid="8" name="MSIP_Label_defa4170-0d19-0005-0004-bc88714345d2_SiteId">
    <vt:lpwstr>fa308aa5-7f36-475e-8c69-a40290198ca6</vt:lpwstr>
  </property>
  <property fmtid="{D5CDD505-2E9C-101B-9397-08002B2CF9AE}" pid="9" name="MSIP_Label_defa4170-0d19-0005-0004-bc88714345d2_ActionId">
    <vt:lpwstr>870f021a-f9b3-4bb4-aef6-f8488b971b34</vt:lpwstr>
  </property>
  <property fmtid="{D5CDD505-2E9C-101B-9397-08002B2CF9AE}" pid="10" name="MSIP_Label_defa4170-0d19-0005-0004-bc88714345d2_ContentBits">
    <vt:lpwstr>0</vt:lpwstr>
  </property>
</Properties>
</file>